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72" r:id="rId5"/>
    <p:sldMasterId id="2147483648" r:id="rId6"/>
    <p:sldMasterId id="2147483660" r:id="rId7"/>
  </p:sldMasterIdLst>
  <p:notesMasterIdLst>
    <p:notesMasterId r:id="rId40"/>
  </p:notesMasterIdLst>
  <p:sldIdLst>
    <p:sldId id="297" r:id="rId8"/>
    <p:sldId id="298" r:id="rId9"/>
    <p:sldId id="773" r:id="rId10"/>
    <p:sldId id="334" r:id="rId11"/>
    <p:sldId id="299" r:id="rId12"/>
    <p:sldId id="300" r:id="rId13"/>
    <p:sldId id="301" r:id="rId14"/>
    <p:sldId id="302" r:id="rId15"/>
    <p:sldId id="303" r:id="rId16"/>
    <p:sldId id="304" r:id="rId17"/>
    <p:sldId id="335" r:id="rId18"/>
    <p:sldId id="305" r:id="rId19"/>
    <p:sldId id="306" r:id="rId20"/>
    <p:sldId id="307" r:id="rId21"/>
    <p:sldId id="308" r:id="rId22"/>
    <p:sldId id="309" r:id="rId23"/>
    <p:sldId id="310" r:id="rId24"/>
    <p:sldId id="311" r:id="rId25"/>
    <p:sldId id="313" r:id="rId26"/>
    <p:sldId id="314" r:id="rId27"/>
    <p:sldId id="315" r:id="rId28"/>
    <p:sldId id="316" r:id="rId29"/>
    <p:sldId id="317" r:id="rId30"/>
    <p:sldId id="318" r:id="rId31"/>
    <p:sldId id="319" r:id="rId32"/>
    <p:sldId id="320" r:id="rId33"/>
    <p:sldId id="321" r:id="rId34"/>
    <p:sldId id="322" r:id="rId35"/>
    <p:sldId id="323" r:id="rId36"/>
    <p:sldId id="286" r:id="rId37"/>
    <p:sldId id="324" r:id="rId38"/>
    <p:sldId id="336"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03" autoAdjust="0"/>
    <p:restoredTop sz="77436" autoAdjust="0"/>
  </p:normalViewPr>
  <p:slideViewPr>
    <p:cSldViewPr snapToGrid="0">
      <p:cViewPr varScale="1">
        <p:scale>
          <a:sx n="69" d="100"/>
          <a:sy n="69" d="100"/>
        </p:scale>
        <p:origin x="354" y="4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C532A4-D8FF-4D84-9E0D-744CF3F4C084}" type="datetimeFigureOut">
              <a:rPr lang="en-US" smtClean="0"/>
              <a:t>7/20/2021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5B86D-56BE-48A5-894E-A59213D270B2}" type="slidenum">
              <a:rPr lang="en-US" smtClean="0"/>
              <a:t>‹#›</a:t>
            </a:fld>
            <a:endParaRPr lang="en-US"/>
          </a:p>
        </p:txBody>
      </p:sp>
    </p:spTree>
    <p:extLst>
      <p:ext uri="{BB962C8B-B14F-4D97-AF65-F5344CB8AC3E}">
        <p14:creationId xmlns:p14="http://schemas.microsoft.com/office/powerpoint/2010/main" val="1081824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Intro yourself and the topics today</a:t>
            </a:r>
          </a:p>
          <a:p>
            <a:pPr marL="171450" indent="-171450">
              <a:buFont typeface="Arial" panose="020B0604020202020204" pitchFamily="34" charset="0"/>
              <a:buChar char="•"/>
            </a:pPr>
            <a:r>
              <a:rPr lang="en-US"/>
              <a:t>Organizing plan to build our collective power</a:t>
            </a:r>
          </a:p>
          <a:p>
            <a:pPr marL="171450" indent="-171450">
              <a:buFont typeface="Arial" panose="020B0604020202020204" pitchFamily="34" charset="0"/>
              <a:buChar char="•"/>
            </a:pPr>
            <a:r>
              <a:rPr lang="en-US"/>
              <a:t>An update on where we stand today with the new EOs President Biden signed</a:t>
            </a:r>
          </a:p>
          <a:p>
            <a:pPr marL="171450" indent="-171450">
              <a:buFont typeface="Arial" panose="020B0604020202020204" pitchFamily="34" charset="0"/>
              <a:buChar char="•"/>
            </a:pPr>
            <a:r>
              <a:rPr lang="en-US"/>
              <a:t>Get feedback from local/council leaders on the plan and answer any questions they may have</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8D98EA33-A7EA-D845-B257-4D87D3EE9FA7}" type="slidenum">
              <a:rPr lang="en-US" smtClean="0"/>
              <a:t>1</a:t>
            </a:fld>
            <a:endParaRPr lang="en-US"/>
          </a:p>
        </p:txBody>
      </p:sp>
    </p:spTree>
    <p:extLst>
      <p:ext uri="{BB962C8B-B14F-4D97-AF65-F5344CB8AC3E}">
        <p14:creationId xmlns:p14="http://schemas.microsoft.com/office/powerpoint/2010/main" val="3456177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5B86D-56BE-48A5-894E-A59213D270B2}" type="slidenum">
              <a:rPr lang="en-US" smtClean="0"/>
              <a:t>18</a:t>
            </a:fld>
            <a:endParaRPr lang="en-US"/>
          </a:p>
        </p:txBody>
      </p:sp>
    </p:spTree>
    <p:extLst>
      <p:ext uri="{BB962C8B-B14F-4D97-AF65-F5344CB8AC3E}">
        <p14:creationId xmlns:p14="http://schemas.microsoft.com/office/powerpoint/2010/main" val="1035825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5B86D-56BE-48A5-894E-A59213D270B2}" type="slidenum">
              <a:rPr lang="en-US" smtClean="0"/>
              <a:t>19</a:t>
            </a:fld>
            <a:endParaRPr lang="en-US"/>
          </a:p>
        </p:txBody>
      </p:sp>
    </p:spTree>
    <p:extLst>
      <p:ext uri="{BB962C8B-B14F-4D97-AF65-F5344CB8AC3E}">
        <p14:creationId xmlns:p14="http://schemas.microsoft.com/office/powerpoint/2010/main" val="1955267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endParaRPr lang="en-US" dirty="0">
              <a:latin typeface="+mj-lt"/>
            </a:endParaRPr>
          </a:p>
          <a:p>
            <a:endParaRPr lang="en-US" dirty="0"/>
          </a:p>
        </p:txBody>
      </p:sp>
      <p:sp>
        <p:nvSpPr>
          <p:cNvPr id="4" name="Slide Number Placeholder 3"/>
          <p:cNvSpPr>
            <a:spLocks noGrp="1"/>
          </p:cNvSpPr>
          <p:nvPr>
            <p:ph type="sldNum" sz="quarter" idx="5"/>
          </p:nvPr>
        </p:nvSpPr>
        <p:spPr/>
        <p:txBody>
          <a:bodyPr/>
          <a:lstStyle/>
          <a:p>
            <a:fld id="{A425B86D-56BE-48A5-894E-A59213D270B2}" type="slidenum">
              <a:rPr lang="en-US" smtClean="0"/>
              <a:t>20</a:t>
            </a:fld>
            <a:endParaRPr lang="en-US"/>
          </a:p>
        </p:txBody>
      </p:sp>
    </p:spTree>
    <p:extLst>
      <p:ext uri="{BB962C8B-B14F-4D97-AF65-F5344CB8AC3E}">
        <p14:creationId xmlns:p14="http://schemas.microsoft.com/office/powerpoint/2010/main" val="3984794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endParaRPr lang="en-US" dirty="0">
              <a:latin typeface="+mj-lt"/>
            </a:endParaRPr>
          </a:p>
          <a:p>
            <a:endParaRPr lang="en-US" dirty="0"/>
          </a:p>
        </p:txBody>
      </p:sp>
      <p:sp>
        <p:nvSpPr>
          <p:cNvPr id="4" name="Slide Number Placeholder 3"/>
          <p:cNvSpPr>
            <a:spLocks noGrp="1"/>
          </p:cNvSpPr>
          <p:nvPr>
            <p:ph type="sldNum" sz="quarter" idx="5"/>
          </p:nvPr>
        </p:nvSpPr>
        <p:spPr/>
        <p:txBody>
          <a:bodyPr/>
          <a:lstStyle/>
          <a:p>
            <a:fld id="{A425B86D-56BE-48A5-894E-A59213D270B2}" type="slidenum">
              <a:rPr lang="en-US" smtClean="0"/>
              <a:t>21</a:t>
            </a:fld>
            <a:endParaRPr lang="en-US"/>
          </a:p>
        </p:txBody>
      </p:sp>
    </p:spTree>
    <p:extLst>
      <p:ext uri="{BB962C8B-B14F-4D97-AF65-F5344CB8AC3E}">
        <p14:creationId xmlns:p14="http://schemas.microsoft.com/office/powerpoint/2010/main" val="981152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endParaRPr lang="en-US" dirty="0">
              <a:latin typeface="+mj-lt"/>
            </a:endParaRPr>
          </a:p>
          <a:p>
            <a:endParaRPr lang="en-US" dirty="0"/>
          </a:p>
        </p:txBody>
      </p:sp>
      <p:sp>
        <p:nvSpPr>
          <p:cNvPr id="4" name="Slide Number Placeholder 3"/>
          <p:cNvSpPr>
            <a:spLocks noGrp="1"/>
          </p:cNvSpPr>
          <p:nvPr>
            <p:ph type="sldNum" sz="quarter" idx="5"/>
          </p:nvPr>
        </p:nvSpPr>
        <p:spPr/>
        <p:txBody>
          <a:bodyPr/>
          <a:lstStyle/>
          <a:p>
            <a:fld id="{A425B86D-56BE-48A5-894E-A59213D270B2}" type="slidenum">
              <a:rPr lang="en-US" smtClean="0"/>
              <a:t>22</a:t>
            </a:fld>
            <a:endParaRPr lang="en-US"/>
          </a:p>
        </p:txBody>
      </p:sp>
    </p:spTree>
    <p:extLst>
      <p:ext uri="{BB962C8B-B14F-4D97-AF65-F5344CB8AC3E}">
        <p14:creationId xmlns:p14="http://schemas.microsoft.com/office/powerpoint/2010/main" val="3409784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IDENTIFY YOUR INTERESTS (Not Positions) </a:t>
            </a:r>
          </a:p>
          <a:p>
            <a:pPr marL="171450" indent="-171450">
              <a:buFont typeface="Arial" pitchFamily="34" charset="0"/>
              <a:buChar char="•"/>
            </a:pPr>
            <a:r>
              <a:rPr lang="en-US" dirty="0"/>
              <a:t>Positions are the concrete things you want – but behind your positions are your INTERESTS.  </a:t>
            </a:r>
          </a:p>
          <a:p>
            <a:pPr marL="171450" indent="-171450">
              <a:buFont typeface="Arial" pitchFamily="34" charset="0"/>
              <a:buChar char="•"/>
            </a:pPr>
            <a:r>
              <a:rPr lang="en-US" dirty="0"/>
              <a:t>Your INTERESTS are the intangible motivations that lead you to a position.  They are your needs, desires, concerns and fears.  </a:t>
            </a:r>
          </a:p>
          <a:p>
            <a:pPr marL="171450" indent="-171450">
              <a:buFont typeface="Arial" pitchFamily="34" charset="0"/>
              <a:buChar char="•"/>
            </a:pPr>
            <a:r>
              <a:rPr lang="en-US" dirty="0"/>
              <a:t>You discover your INTERESTS by asking the question, Why?  Why do I want that?  </a:t>
            </a:r>
          </a:p>
          <a:p>
            <a:pPr marL="171450" indent="-171450">
              <a:buFont typeface="Arial" pitchFamily="34" charset="0"/>
              <a:buChar char="•"/>
            </a:pPr>
            <a:r>
              <a:rPr lang="en-US" dirty="0"/>
              <a:t>Focusing on INTERESTS, not positions, leads you to choices or options that could never be considered if you focused on your concrete positions.  </a:t>
            </a:r>
          </a:p>
          <a:p>
            <a:pPr marL="171450" indent="-171450">
              <a:buFont typeface="Arial" pitchFamily="34" charset="0"/>
              <a:buChar char="•"/>
            </a:pPr>
            <a:r>
              <a:rPr lang="en-US" dirty="0"/>
              <a:t>Options are not rigid objectives;  they are potential solutions that would satisfy most, if not all, interests that people have if they want to solve a problem. </a:t>
            </a:r>
          </a:p>
          <a:p>
            <a:pPr marL="0" indent="0">
              <a:lnSpc>
                <a:spcPct val="100000"/>
              </a:lnSpc>
              <a:spcBef>
                <a:spcPts val="0"/>
              </a:spcBef>
              <a:buNone/>
            </a:pPr>
            <a:endParaRPr lang="en-US" dirty="0">
              <a:latin typeface="+mj-lt"/>
            </a:endParaRPr>
          </a:p>
          <a:p>
            <a:endParaRPr lang="en-US" dirty="0"/>
          </a:p>
        </p:txBody>
      </p:sp>
      <p:sp>
        <p:nvSpPr>
          <p:cNvPr id="4" name="Slide Number Placeholder 3"/>
          <p:cNvSpPr>
            <a:spLocks noGrp="1"/>
          </p:cNvSpPr>
          <p:nvPr>
            <p:ph type="sldNum" sz="quarter" idx="5"/>
          </p:nvPr>
        </p:nvSpPr>
        <p:spPr/>
        <p:txBody>
          <a:bodyPr/>
          <a:lstStyle/>
          <a:p>
            <a:fld id="{A425B86D-56BE-48A5-894E-A59213D270B2}" type="slidenum">
              <a:rPr lang="en-US" smtClean="0"/>
              <a:t>23</a:t>
            </a:fld>
            <a:endParaRPr lang="en-US"/>
          </a:p>
        </p:txBody>
      </p:sp>
    </p:spTree>
    <p:extLst>
      <p:ext uri="{BB962C8B-B14F-4D97-AF65-F5344CB8AC3E}">
        <p14:creationId xmlns:p14="http://schemas.microsoft.com/office/powerpoint/2010/main" val="290620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endParaRPr lang="en-US" dirty="0">
              <a:latin typeface="+mj-lt"/>
            </a:endParaRPr>
          </a:p>
          <a:p>
            <a:endParaRPr lang="en-US" dirty="0"/>
          </a:p>
        </p:txBody>
      </p:sp>
      <p:sp>
        <p:nvSpPr>
          <p:cNvPr id="4" name="Slide Number Placeholder 3"/>
          <p:cNvSpPr>
            <a:spLocks noGrp="1"/>
          </p:cNvSpPr>
          <p:nvPr>
            <p:ph type="sldNum" sz="quarter" idx="5"/>
          </p:nvPr>
        </p:nvSpPr>
        <p:spPr/>
        <p:txBody>
          <a:bodyPr/>
          <a:lstStyle/>
          <a:p>
            <a:fld id="{A425B86D-56BE-48A5-894E-A59213D270B2}" type="slidenum">
              <a:rPr lang="en-US" smtClean="0"/>
              <a:t>24</a:t>
            </a:fld>
            <a:endParaRPr lang="en-US"/>
          </a:p>
        </p:txBody>
      </p:sp>
    </p:spTree>
    <p:extLst>
      <p:ext uri="{BB962C8B-B14F-4D97-AF65-F5344CB8AC3E}">
        <p14:creationId xmlns:p14="http://schemas.microsoft.com/office/powerpoint/2010/main" val="2608101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endParaRPr lang="en-US" dirty="0">
              <a:latin typeface="+mj-lt"/>
            </a:endParaRPr>
          </a:p>
          <a:p>
            <a:endParaRPr lang="en-US" dirty="0"/>
          </a:p>
        </p:txBody>
      </p:sp>
      <p:sp>
        <p:nvSpPr>
          <p:cNvPr id="4" name="Slide Number Placeholder 3"/>
          <p:cNvSpPr>
            <a:spLocks noGrp="1"/>
          </p:cNvSpPr>
          <p:nvPr>
            <p:ph type="sldNum" sz="quarter" idx="5"/>
          </p:nvPr>
        </p:nvSpPr>
        <p:spPr/>
        <p:txBody>
          <a:bodyPr/>
          <a:lstStyle/>
          <a:p>
            <a:fld id="{A425B86D-56BE-48A5-894E-A59213D270B2}" type="slidenum">
              <a:rPr lang="en-US" smtClean="0"/>
              <a:t>25</a:t>
            </a:fld>
            <a:endParaRPr lang="en-US"/>
          </a:p>
        </p:txBody>
      </p:sp>
    </p:spTree>
    <p:extLst>
      <p:ext uri="{BB962C8B-B14F-4D97-AF65-F5344CB8AC3E}">
        <p14:creationId xmlns:p14="http://schemas.microsoft.com/office/powerpoint/2010/main" val="3795931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r>
              <a:rPr lang="en-US" dirty="0"/>
              <a:t> </a:t>
            </a:r>
            <a:r>
              <a:rPr lang="en-US" sz="1200" b="1" dirty="0"/>
              <a:t>STEPS IN INTEREST BASED BARGAINING</a:t>
            </a:r>
          </a:p>
          <a:p>
            <a:pPr marL="0" indent="0">
              <a:buNone/>
            </a:pPr>
            <a:r>
              <a:rPr lang="en-US" sz="1100" dirty="0"/>
              <a:t>1)  Issue Statement</a:t>
            </a:r>
          </a:p>
          <a:p>
            <a:pPr marL="787400" lvl="1" indent="-514350"/>
            <a:r>
              <a:rPr lang="en-US" sz="1100" dirty="0"/>
              <a:t>The Parties should attempt to identify the topic or problem being addressed (it is important to distinguish the issue from the positions or proposals)</a:t>
            </a:r>
          </a:p>
          <a:p>
            <a:pPr marL="274320" indent="-274320">
              <a:buNone/>
              <a:defRPr/>
            </a:pPr>
            <a:r>
              <a:rPr lang="en-US" sz="1100" dirty="0"/>
              <a:t>2) Identifying Interests</a:t>
            </a:r>
          </a:p>
          <a:p>
            <a:pPr lvl="1">
              <a:defRPr/>
            </a:pPr>
            <a:r>
              <a:rPr lang="en-US" sz="1100" dirty="0"/>
              <a:t>The Parties should attempt to parse out what each sides needs/desires are, and which are mutual</a:t>
            </a:r>
          </a:p>
          <a:p>
            <a:pPr lvl="1">
              <a:defRPr/>
            </a:pPr>
            <a:r>
              <a:rPr lang="en-US" sz="1100" dirty="0"/>
              <a:t>Interest based bargaining does not allow parties to adopt “positions”</a:t>
            </a:r>
          </a:p>
          <a:p>
            <a:pPr lvl="1">
              <a:defRPr/>
            </a:pPr>
            <a:r>
              <a:rPr lang="en-US" sz="1100" dirty="0"/>
              <a:t>Identify which interests are conflicting, which are separate, and which are separate but not conflicting</a:t>
            </a:r>
          </a:p>
          <a:p>
            <a:pPr>
              <a:buNone/>
            </a:pPr>
            <a:r>
              <a:rPr lang="en-US" sz="1100" dirty="0"/>
              <a:t>3) Options – develop options for how to deal with the problem that takes into account the interests of the parties</a:t>
            </a:r>
          </a:p>
          <a:p>
            <a:pPr lvl="1"/>
            <a:r>
              <a:rPr lang="en-US" sz="1100" dirty="0"/>
              <a:t>Utilize joint brainstorming</a:t>
            </a:r>
          </a:p>
          <a:p>
            <a:pPr lvl="1"/>
            <a:r>
              <a:rPr lang="en-US" sz="1100" dirty="0"/>
              <a:t>Refine the list of brainstorming options, eliminating duplicative ideas and consolidating similar ideas</a:t>
            </a:r>
          </a:p>
          <a:p>
            <a:pPr>
              <a:buNone/>
            </a:pPr>
            <a:r>
              <a:rPr lang="en-US" sz="1100" dirty="0"/>
              <a:t>4) Evaluate the options to make sure they are:</a:t>
            </a:r>
          </a:p>
          <a:p>
            <a:pPr lvl="1"/>
            <a:r>
              <a:rPr lang="en-US" sz="1100" dirty="0"/>
              <a:t>Feasible – legal, affordable, workable, understandable</a:t>
            </a:r>
          </a:p>
          <a:p>
            <a:pPr lvl="1"/>
            <a:r>
              <a:rPr lang="en-US" sz="1100" dirty="0"/>
              <a:t>Beneficial – satisfy important interests, better then what you have today?</a:t>
            </a:r>
          </a:p>
          <a:p>
            <a:pPr lvl="1"/>
            <a:r>
              <a:rPr lang="en-US" sz="1100" dirty="0"/>
              <a:t>Acceptable – fair and equitable, pass Agency head review</a:t>
            </a:r>
          </a:p>
          <a:p>
            <a:pPr>
              <a:buNone/>
            </a:pPr>
            <a:r>
              <a:rPr lang="en-US" sz="1100" dirty="0"/>
              <a:t>5) Solutions</a:t>
            </a:r>
          </a:p>
          <a:p>
            <a:pPr lvl="1"/>
            <a:r>
              <a:rPr lang="en-US" sz="1100" dirty="0"/>
              <a:t>Consensus – all members agree or are willing to accept the solution “A decision everyone can live with” </a:t>
            </a:r>
          </a:p>
          <a:p>
            <a:pPr lvl="1"/>
            <a:r>
              <a:rPr lang="en-US" sz="1100" dirty="0"/>
              <a:t>Write up the agreement</a:t>
            </a:r>
          </a:p>
          <a:p>
            <a:pPr lvl="1"/>
            <a:endParaRPr lang="en-US" sz="1200" dirty="0"/>
          </a:p>
          <a:p>
            <a:pPr marL="0" indent="0">
              <a:buFont typeface="Arial"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A425B86D-56BE-48A5-894E-A59213D270B2}" type="slidenum">
              <a:rPr lang="en-US" smtClean="0"/>
              <a:t>26</a:t>
            </a:fld>
            <a:endParaRPr lang="en-US"/>
          </a:p>
        </p:txBody>
      </p:sp>
    </p:spTree>
    <p:extLst>
      <p:ext uri="{BB962C8B-B14F-4D97-AF65-F5344CB8AC3E}">
        <p14:creationId xmlns:p14="http://schemas.microsoft.com/office/powerpoint/2010/main" val="4133185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5B86D-56BE-48A5-894E-A59213D270B2}" type="slidenum">
              <a:rPr lang="en-US" smtClean="0"/>
              <a:t>27</a:t>
            </a:fld>
            <a:endParaRPr lang="en-US"/>
          </a:p>
        </p:txBody>
      </p:sp>
    </p:spTree>
    <p:extLst>
      <p:ext uri="{BB962C8B-B14F-4D97-AF65-F5344CB8AC3E}">
        <p14:creationId xmlns:p14="http://schemas.microsoft.com/office/powerpoint/2010/main" val="1383695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solidFill>
                  <a:srgbClr val="FF0000"/>
                </a:solidFill>
              </a:rPr>
              <a:t>Suggested Language:</a:t>
            </a:r>
          </a:p>
          <a:p>
            <a:r>
              <a:rPr lang="en-US" dirty="0"/>
              <a:t>Hello my name is___ I am the ____ at___. </a:t>
            </a:r>
          </a:p>
          <a:p>
            <a:endParaRPr lang="en-US" dirty="0"/>
          </a:p>
          <a:p>
            <a:r>
              <a:rPr lang="en-US" dirty="0"/>
              <a:t>Welcome to AFGE’s Introduction</a:t>
            </a:r>
            <a:r>
              <a:rPr lang="en-US" baseline="0" dirty="0"/>
              <a:t> to Collective Bargaining II class on Negotiation Skills</a:t>
            </a:r>
            <a:r>
              <a:rPr lang="en-US" dirty="0"/>
              <a:t>. This training has been designed to provide</a:t>
            </a:r>
            <a:r>
              <a:rPr lang="en-US" baseline="0" dirty="0"/>
              <a:t> you with the skills and knowledge to negotiate effectively to improve the conditions of employment for the federal employees you represent</a:t>
            </a:r>
            <a:r>
              <a:rPr lang="en-US" dirty="0"/>
              <a:t>.</a:t>
            </a:r>
          </a:p>
          <a:p>
            <a:endParaRPr lang="en-US" dirty="0"/>
          </a:p>
          <a:p>
            <a:r>
              <a:rPr lang="en-US" dirty="0"/>
              <a:t>This training will be a</a:t>
            </a:r>
            <a:r>
              <a:rPr lang="en-US" baseline="0" dirty="0"/>
              <a:t> hands-on workshop that will use realistic scenarios and cases studies for you to engage in and demonstrate effective negotiation skills and techniques.</a:t>
            </a:r>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t>2</a:t>
            </a:fld>
            <a:endParaRPr lang="en-US" dirty="0"/>
          </a:p>
        </p:txBody>
      </p:sp>
    </p:spTree>
    <p:extLst>
      <p:ext uri="{BB962C8B-B14F-4D97-AF65-F5344CB8AC3E}">
        <p14:creationId xmlns:p14="http://schemas.microsoft.com/office/powerpoint/2010/main" val="3387932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endParaRPr lang="en-US" dirty="0">
              <a:latin typeface="+mj-lt"/>
            </a:endParaRPr>
          </a:p>
          <a:p>
            <a:endParaRPr lang="en-US" dirty="0"/>
          </a:p>
        </p:txBody>
      </p:sp>
      <p:sp>
        <p:nvSpPr>
          <p:cNvPr id="4" name="Slide Number Placeholder 3"/>
          <p:cNvSpPr>
            <a:spLocks noGrp="1"/>
          </p:cNvSpPr>
          <p:nvPr>
            <p:ph type="sldNum" sz="quarter" idx="5"/>
          </p:nvPr>
        </p:nvSpPr>
        <p:spPr/>
        <p:txBody>
          <a:bodyPr/>
          <a:lstStyle/>
          <a:p>
            <a:fld id="{A425B86D-56BE-48A5-894E-A59213D270B2}" type="slidenum">
              <a:rPr lang="en-US" smtClean="0"/>
              <a:t>28</a:t>
            </a:fld>
            <a:endParaRPr lang="en-US"/>
          </a:p>
        </p:txBody>
      </p:sp>
    </p:spTree>
    <p:extLst>
      <p:ext uri="{BB962C8B-B14F-4D97-AF65-F5344CB8AC3E}">
        <p14:creationId xmlns:p14="http://schemas.microsoft.com/office/powerpoint/2010/main" val="2039908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endParaRPr lang="en-US" dirty="0">
              <a:latin typeface="+mj-lt"/>
            </a:endParaRPr>
          </a:p>
          <a:p>
            <a:endParaRPr lang="en-US" dirty="0"/>
          </a:p>
        </p:txBody>
      </p:sp>
      <p:sp>
        <p:nvSpPr>
          <p:cNvPr id="4" name="Slide Number Placeholder 3"/>
          <p:cNvSpPr>
            <a:spLocks noGrp="1"/>
          </p:cNvSpPr>
          <p:nvPr>
            <p:ph type="sldNum" sz="quarter" idx="5"/>
          </p:nvPr>
        </p:nvSpPr>
        <p:spPr/>
        <p:txBody>
          <a:bodyPr/>
          <a:lstStyle/>
          <a:p>
            <a:fld id="{A425B86D-56BE-48A5-894E-A59213D270B2}" type="slidenum">
              <a:rPr lang="en-US" smtClean="0"/>
              <a:t>29</a:t>
            </a:fld>
            <a:endParaRPr lang="en-US"/>
          </a:p>
        </p:txBody>
      </p:sp>
    </p:spTree>
    <p:extLst>
      <p:ext uri="{BB962C8B-B14F-4D97-AF65-F5344CB8AC3E}">
        <p14:creationId xmlns:p14="http://schemas.microsoft.com/office/powerpoint/2010/main" val="4219332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94E84A-7C2E-4E86-94DE-6099610890B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322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endParaRPr lang="en-US" dirty="0">
              <a:latin typeface="+mj-lt"/>
            </a:endParaRPr>
          </a:p>
          <a:p>
            <a:endParaRPr lang="en-US" dirty="0"/>
          </a:p>
        </p:txBody>
      </p:sp>
      <p:sp>
        <p:nvSpPr>
          <p:cNvPr id="4" name="Slide Number Placeholder 3"/>
          <p:cNvSpPr>
            <a:spLocks noGrp="1"/>
          </p:cNvSpPr>
          <p:nvPr>
            <p:ph type="sldNum" sz="quarter" idx="5"/>
          </p:nvPr>
        </p:nvSpPr>
        <p:spPr/>
        <p:txBody>
          <a:bodyPr/>
          <a:lstStyle/>
          <a:p>
            <a:fld id="{A425B86D-56BE-48A5-894E-A59213D270B2}" type="slidenum">
              <a:rPr lang="en-US" smtClean="0"/>
              <a:t>31</a:t>
            </a:fld>
            <a:endParaRPr lang="en-US"/>
          </a:p>
        </p:txBody>
      </p:sp>
    </p:spTree>
    <p:extLst>
      <p:ext uri="{BB962C8B-B14F-4D97-AF65-F5344CB8AC3E}">
        <p14:creationId xmlns:p14="http://schemas.microsoft.com/office/powerpoint/2010/main" val="1957809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94E84A-7C2E-4E86-94DE-6099610890BA}" type="slidenum">
              <a:rPr lang="en-US" smtClean="0"/>
              <a:t>3</a:t>
            </a:fld>
            <a:endParaRPr lang="en-US"/>
          </a:p>
        </p:txBody>
      </p:sp>
    </p:spTree>
    <p:extLst>
      <p:ext uri="{BB962C8B-B14F-4D97-AF65-F5344CB8AC3E}">
        <p14:creationId xmlns:p14="http://schemas.microsoft.com/office/powerpoint/2010/main" val="248907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differences between traditional bargaining which is focused on positions and IBB which is focused on interests.</a:t>
            </a:r>
          </a:p>
          <a:p>
            <a:endParaRPr lang="en-US" dirty="0"/>
          </a:p>
          <a:p>
            <a:pPr marL="171450" indent="-171450">
              <a:buFont typeface="Arial" pitchFamily="34" charset="0"/>
              <a:buChar char="•"/>
            </a:pPr>
            <a:r>
              <a:rPr lang="en-US" dirty="0"/>
              <a:t>position: one party’s proposed solution to an issue; the how    </a:t>
            </a:r>
          </a:p>
          <a:p>
            <a:pPr marL="171450" indent="-171450">
              <a:buFont typeface="Arial" pitchFamily="34" charset="0"/>
              <a:buChar char="•"/>
            </a:pPr>
            <a:r>
              <a:rPr lang="en-US" dirty="0"/>
              <a:t> A position statement:  focuses on a particular solution,  makes a demand, and  sets up confrontation before the problem has been clearly defined. </a:t>
            </a:r>
          </a:p>
          <a:p>
            <a:endParaRPr lang="en-US" dirty="0"/>
          </a:p>
          <a:p>
            <a:pPr marL="171450" indent="-171450">
              <a:buFont typeface="Arial" pitchFamily="34" charset="0"/>
              <a:buChar char="•"/>
            </a:pPr>
            <a:r>
              <a:rPr lang="en-US" dirty="0"/>
              <a:t>interest: one party’s concern, need, or desire behind an issue; why the issue is being raised     </a:t>
            </a:r>
          </a:p>
          <a:p>
            <a:pPr marL="171450" indent="-171450">
              <a:buFont typeface="Arial" pitchFamily="34" charset="0"/>
              <a:buChar char="•"/>
            </a:pPr>
            <a:r>
              <a:rPr lang="en-US" dirty="0"/>
              <a:t>An interest statement: focuses on the problem, articulates one of a range of needs and, establishes a climate and a common language for discussion so that the real issue or problem can be understood, discussed, and negotiated. </a:t>
            </a:r>
          </a:p>
          <a:p>
            <a:r>
              <a:rPr lang="en-US" dirty="0"/>
              <a:t> </a:t>
            </a:r>
          </a:p>
          <a:p>
            <a:r>
              <a:rPr lang="en-US" dirty="0"/>
              <a:t>IBB utilizes problem solving tools as a way to avoid “positional” conflicts (when one party gets entrenched in a particular solution to a problem) and instead helps parties work jointly to come to mutual decisions and build consensus.</a:t>
            </a:r>
          </a:p>
          <a:p>
            <a:pPr marL="0" indent="0">
              <a:lnSpc>
                <a:spcPct val="100000"/>
              </a:lnSpc>
              <a:spcBef>
                <a:spcPts val="0"/>
              </a:spcBef>
              <a:buNone/>
            </a:pPr>
            <a:endParaRPr lang="en-US" dirty="0">
              <a:latin typeface="+mj-lt"/>
            </a:endParaRPr>
          </a:p>
          <a:p>
            <a:endParaRPr lang="en-US" dirty="0"/>
          </a:p>
        </p:txBody>
      </p:sp>
      <p:sp>
        <p:nvSpPr>
          <p:cNvPr id="4" name="Slide Number Placeholder 3"/>
          <p:cNvSpPr>
            <a:spLocks noGrp="1"/>
          </p:cNvSpPr>
          <p:nvPr>
            <p:ph type="sldNum" sz="quarter" idx="5"/>
          </p:nvPr>
        </p:nvSpPr>
        <p:spPr/>
        <p:txBody>
          <a:bodyPr/>
          <a:lstStyle/>
          <a:p>
            <a:fld id="{A425B86D-56BE-48A5-894E-A59213D270B2}" type="slidenum">
              <a:rPr lang="en-US" smtClean="0"/>
              <a:t>12</a:t>
            </a:fld>
            <a:endParaRPr lang="en-US"/>
          </a:p>
        </p:txBody>
      </p:sp>
    </p:spTree>
    <p:extLst>
      <p:ext uri="{BB962C8B-B14F-4D97-AF65-F5344CB8AC3E}">
        <p14:creationId xmlns:p14="http://schemas.microsoft.com/office/powerpoint/2010/main" val="3066384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endParaRPr lang="en-US" dirty="0">
              <a:latin typeface="+mj-lt"/>
            </a:endParaRPr>
          </a:p>
          <a:p>
            <a:endParaRPr lang="en-US" dirty="0"/>
          </a:p>
        </p:txBody>
      </p:sp>
      <p:sp>
        <p:nvSpPr>
          <p:cNvPr id="4" name="Slide Number Placeholder 3"/>
          <p:cNvSpPr>
            <a:spLocks noGrp="1"/>
          </p:cNvSpPr>
          <p:nvPr>
            <p:ph type="sldNum" sz="quarter" idx="5"/>
          </p:nvPr>
        </p:nvSpPr>
        <p:spPr/>
        <p:txBody>
          <a:bodyPr/>
          <a:lstStyle/>
          <a:p>
            <a:fld id="{A425B86D-56BE-48A5-894E-A59213D270B2}" type="slidenum">
              <a:rPr lang="en-US" smtClean="0"/>
              <a:t>13</a:t>
            </a:fld>
            <a:endParaRPr lang="en-US"/>
          </a:p>
        </p:txBody>
      </p:sp>
    </p:spTree>
    <p:extLst>
      <p:ext uri="{BB962C8B-B14F-4D97-AF65-F5344CB8AC3E}">
        <p14:creationId xmlns:p14="http://schemas.microsoft.com/office/powerpoint/2010/main" val="2410151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endParaRPr lang="en-US" dirty="0">
              <a:latin typeface="+mj-lt"/>
            </a:endParaRPr>
          </a:p>
          <a:p>
            <a:endParaRPr lang="en-US" dirty="0"/>
          </a:p>
        </p:txBody>
      </p:sp>
      <p:sp>
        <p:nvSpPr>
          <p:cNvPr id="4" name="Slide Number Placeholder 3"/>
          <p:cNvSpPr>
            <a:spLocks noGrp="1"/>
          </p:cNvSpPr>
          <p:nvPr>
            <p:ph type="sldNum" sz="quarter" idx="5"/>
          </p:nvPr>
        </p:nvSpPr>
        <p:spPr/>
        <p:txBody>
          <a:bodyPr/>
          <a:lstStyle/>
          <a:p>
            <a:fld id="{A425B86D-56BE-48A5-894E-A59213D270B2}" type="slidenum">
              <a:rPr lang="en-US" smtClean="0"/>
              <a:t>14</a:t>
            </a:fld>
            <a:endParaRPr lang="en-US"/>
          </a:p>
        </p:txBody>
      </p:sp>
    </p:spTree>
    <p:extLst>
      <p:ext uri="{BB962C8B-B14F-4D97-AF65-F5344CB8AC3E}">
        <p14:creationId xmlns:p14="http://schemas.microsoft.com/office/powerpoint/2010/main" val="2182319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endParaRPr lang="en-US" dirty="0">
              <a:latin typeface="+mj-lt"/>
            </a:endParaRPr>
          </a:p>
          <a:p>
            <a:endParaRPr lang="en-US" dirty="0"/>
          </a:p>
        </p:txBody>
      </p:sp>
      <p:sp>
        <p:nvSpPr>
          <p:cNvPr id="4" name="Slide Number Placeholder 3"/>
          <p:cNvSpPr>
            <a:spLocks noGrp="1"/>
          </p:cNvSpPr>
          <p:nvPr>
            <p:ph type="sldNum" sz="quarter" idx="5"/>
          </p:nvPr>
        </p:nvSpPr>
        <p:spPr/>
        <p:txBody>
          <a:bodyPr/>
          <a:lstStyle/>
          <a:p>
            <a:fld id="{A425B86D-56BE-48A5-894E-A59213D270B2}" type="slidenum">
              <a:rPr lang="en-US" smtClean="0"/>
              <a:t>15</a:t>
            </a:fld>
            <a:endParaRPr lang="en-US"/>
          </a:p>
        </p:txBody>
      </p:sp>
    </p:spTree>
    <p:extLst>
      <p:ext uri="{BB962C8B-B14F-4D97-AF65-F5344CB8AC3E}">
        <p14:creationId xmlns:p14="http://schemas.microsoft.com/office/powerpoint/2010/main" val="3648154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endParaRPr lang="en-US" dirty="0">
              <a:latin typeface="+mj-lt"/>
            </a:endParaRPr>
          </a:p>
          <a:p>
            <a:endParaRPr lang="en-US" dirty="0"/>
          </a:p>
        </p:txBody>
      </p:sp>
      <p:sp>
        <p:nvSpPr>
          <p:cNvPr id="4" name="Slide Number Placeholder 3"/>
          <p:cNvSpPr>
            <a:spLocks noGrp="1"/>
          </p:cNvSpPr>
          <p:nvPr>
            <p:ph type="sldNum" sz="quarter" idx="5"/>
          </p:nvPr>
        </p:nvSpPr>
        <p:spPr/>
        <p:txBody>
          <a:bodyPr/>
          <a:lstStyle/>
          <a:p>
            <a:fld id="{A425B86D-56BE-48A5-894E-A59213D270B2}" type="slidenum">
              <a:rPr lang="en-US" smtClean="0"/>
              <a:t>16</a:t>
            </a:fld>
            <a:endParaRPr lang="en-US"/>
          </a:p>
        </p:txBody>
      </p:sp>
    </p:spTree>
    <p:extLst>
      <p:ext uri="{BB962C8B-B14F-4D97-AF65-F5344CB8AC3E}">
        <p14:creationId xmlns:p14="http://schemas.microsoft.com/office/powerpoint/2010/main" val="3576641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endParaRPr lang="en-US" dirty="0">
              <a:latin typeface="+mj-lt"/>
            </a:endParaRPr>
          </a:p>
          <a:p>
            <a:endParaRPr lang="en-US" dirty="0"/>
          </a:p>
        </p:txBody>
      </p:sp>
      <p:sp>
        <p:nvSpPr>
          <p:cNvPr id="4" name="Slide Number Placeholder 3"/>
          <p:cNvSpPr>
            <a:spLocks noGrp="1"/>
          </p:cNvSpPr>
          <p:nvPr>
            <p:ph type="sldNum" sz="quarter" idx="5"/>
          </p:nvPr>
        </p:nvSpPr>
        <p:spPr/>
        <p:txBody>
          <a:bodyPr/>
          <a:lstStyle/>
          <a:p>
            <a:fld id="{A425B86D-56BE-48A5-894E-A59213D270B2}" type="slidenum">
              <a:rPr lang="en-US" smtClean="0"/>
              <a:t>17</a:t>
            </a:fld>
            <a:endParaRPr lang="en-US"/>
          </a:p>
        </p:txBody>
      </p:sp>
    </p:spTree>
    <p:extLst>
      <p:ext uri="{BB962C8B-B14F-4D97-AF65-F5344CB8AC3E}">
        <p14:creationId xmlns:p14="http://schemas.microsoft.com/office/powerpoint/2010/main" val="3031330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A4CBB3-03CB-43FD-B475-71C00ED26F36}"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423815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A4CBB3-03CB-43FD-B475-71C00ED26F36}"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290098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A4CBB3-03CB-43FD-B475-71C00ED26F36}"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4089744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AEEA99F-BAE5-490D-9DA5-22A19F38B26A}" type="datetime1">
              <a:rPr lang="en-US">
                <a:solidFill>
                  <a:prstClr val="black">
                    <a:tint val="75000"/>
                  </a:prstClr>
                </a:solidFill>
              </a:rPr>
              <a:pPr>
                <a:defRPr/>
              </a:pPr>
              <a:t>7/20/2021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A965F9-4768-45F5-BC89-C2E667E83A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1434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BCBB6E-45C1-47F1-9C8A-747C8981BE22}" type="datetime1">
              <a:rPr lang="en-US">
                <a:solidFill>
                  <a:prstClr val="black">
                    <a:tint val="75000"/>
                  </a:prstClr>
                </a:solidFill>
              </a:rPr>
              <a:pPr>
                <a:defRPr/>
              </a:pPr>
              <a:t>7/20/2021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39AB06-BC32-4E96-9DC5-AEAEFDE32A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4646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FE4996E-2CDF-4EC4-9B1C-414D4E0E0F12}" type="datetime1">
              <a:rPr lang="en-US">
                <a:solidFill>
                  <a:prstClr val="black">
                    <a:tint val="75000"/>
                  </a:prstClr>
                </a:solidFill>
              </a:rPr>
              <a:pPr>
                <a:defRPr/>
              </a:pPr>
              <a:t>7/20/2021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D60C01-830E-4B55-9AF8-E6EC90ECCA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5916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34967EF-6A95-4EB4-829D-E5B72D1C3661}" type="datetime1">
              <a:rPr lang="en-US">
                <a:solidFill>
                  <a:prstClr val="black">
                    <a:tint val="75000"/>
                  </a:prstClr>
                </a:solidFill>
              </a:rPr>
              <a:pPr>
                <a:defRPr/>
              </a:pPr>
              <a:t>7/20/2021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6D6D52-623E-4DC4-BEE7-9AA2D0D35E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6495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AAE30C7-2476-43AF-ADA6-95768783B6AA}" type="datetime1">
              <a:rPr lang="en-US">
                <a:solidFill>
                  <a:prstClr val="black">
                    <a:tint val="75000"/>
                  </a:prstClr>
                </a:solidFill>
              </a:rPr>
              <a:pPr>
                <a:defRPr/>
              </a:pPr>
              <a:t>7/20/2021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5EAA55B-40EF-4725-B935-1BE195500D9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07866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34B8F80-0A52-42AB-AEF2-E45429FB97D3}" type="datetime1">
              <a:rPr lang="en-US">
                <a:solidFill>
                  <a:prstClr val="black">
                    <a:tint val="75000"/>
                  </a:prstClr>
                </a:solidFill>
              </a:rPr>
              <a:pPr>
                <a:defRPr/>
              </a:pPr>
              <a:t>7/20/2021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0D9505F-8051-42A6-A8EE-5DA6DD4B0D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3915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50E70C-CA38-4516-85D0-6769DBAB11D6}" type="datetime1">
              <a:rPr lang="en-US">
                <a:solidFill>
                  <a:prstClr val="black">
                    <a:tint val="75000"/>
                  </a:prstClr>
                </a:solidFill>
              </a:rPr>
              <a:pPr>
                <a:defRPr/>
              </a:pPr>
              <a:t>7/20/2021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836ADC6-6C62-4A71-A3EE-01F2793149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9485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68E8B45-6914-4B4E-9929-CA66BA5D9E85}" type="datetime1">
              <a:rPr lang="en-US">
                <a:solidFill>
                  <a:prstClr val="black">
                    <a:tint val="75000"/>
                  </a:prstClr>
                </a:solidFill>
              </a:rPr>
              <a:pPr>
                <a:defRPr/>
              </a:pPr>
              <a:t>7/20/2021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DD267C5-8A41-46BF-90FB-66551EB97F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643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A4CBB3-03CB-43FD-B475-71C00ED26F36}"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647250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47B877-1F30-4F7E-AC20-74EB2EA0DD19}" type="datetime1">
              <a:rPr lang="en-US">
                <a:solidFill>
                  <a:prstClr val="black">
                    <a:tint val="75000"/>
                  </a:prstClr>
                </a:solidFill>
              </a:rPr>
              <a:pPr>
                <a:defRPr/>
              </a:pPr>
              <a:t>7/20/2021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9FEE768-DE9E-41A1-9148-CE72E1F58F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2624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0BDA838-733B-4770-8CB3-ADD2C26146C5}" type="datetime1">
              <a:rPr lang="en-US">
                <a:solidFill>
                  <a:prstClr val="black">
                    <a:tint val="75000"/>
                  </a:prstClr>
                </a:solidFill>
              </a:rPr>
              <a:pPr>
                <a:defRPr/>
              </a:pPr>
              <a:t>7/20/2021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4C6538-99A6-40A9-B72B-44FCA6E715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46962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B10F794-E45F-40F7-AB8A-F2AD0468859E}" type="datetime1">
              <a:rPr lang="en-US">
                <a:solidFill>
                  <a:prstClr val="black">
                    <a:tint val="75000"/>
                  </a:prstClr>
                </a:solidFill>
              </a:rPr>
              <a:pPr>
                <a:defRPr/>
              </a:pPr>
              <a:t>7/20/2021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985BC4-68F4-4AF9-BAF8-D23CBFADDE6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9111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AB88-3273-47AC-87E8-0832519C6E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BF2AFF-F4EF-4C7C-BAB1-6A04CEE05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5A9B0B9-FF5A-409A-AC35-50E536EFB4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72D74B-9F8E-40C0-88F0-CD8D83471742}"/>
              </a:ext>
            </a:extLst>
          </p:cNvPr>
          <p:cNvSpPr>
            <a:spLocks noGrp="1"/>
          </p:cNvSpPr>
          <p:nvPr>
            <p:ph type="dt" sz="half" idx="10"/>
          </p:nvPr>
        </p:nvSpPr>
        <p:spPr/>
        <p:txBody>
          <a:bodyPr/>
          <a:lstStyle/>
          <a:p>
            <a:fld id="{A2855314-D6C6-4D4C-A08D-6A3675D229DC}" type="datetimeFigureOut">
              <a:rPr lang="en-US" smtClean="0"/>
              <a:t>7/20/2021</a:t>
            </a:fld>
            <a:endParaRPr lang="en-US"/>
          </a:p>
        </p:txBody>
      </p:sp>
      <p:sp>
        <p:nvSpPr>
          <p:cNvPr id="6" name="Footer Placeholder 5">
            <a:extLst>
              <a:ext uri="{FF2B5EF4-FFF2-40B4-BE49-F238E27FC236}">
                <a16:creationId xmlns:a16="http://schemas.microsoft.com/office/drawing/2014/main" id="{54F27E2D-2217-4BF0-ABC9-9DB664A4AC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73D7E6-CF8B-4184-BA4D-956963C5FADA}"/>
              </a:ext>
            </a:extLst>
          </p:cNvPr>
          <p:cNvSpPr>
            <a:spLocks noGrp="1"/>
          </p:cNvSpPr>
          <p:nvPr>
            <p:ph type="sldNum" sz="quarter" idx="12"/>
          </p:nvPr>
        </p:nvSpPr>
        <p:spPr/>
        <p:txBody>
          <a:bodyPr/>
          <a:lstStyle/>
          <a:p>
            <a:fld id="{9E0750B0-3ECD-404B-8130-6C32A4A9E311}" type="slidenum">
              <a:rPr lang="en-US" smtClean="0"/>
              <a:t>‹#›</a:t>
            </a:fld>
            <a:endParaRPr lang="en-US"/>
          </a:p>
        </p:txBody>
      </p:sp>
      <p:pic>
        <p:nvPicPr>
          <p:cNvPr id="9" name="Picture 8">
            <a:extLst>
              <a:ext uri="{FF2B5EF4-FFF2-40B4-BE49-F238E27FC236}">
                <a16:creationId xmlns:a16="http://schemas.microsoft.com/office/drawing/2014/main" id="{F738A740-99F1-48B6-9606-DAC356D80D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428"/>
            <a:ext cx="12191999" cy="6857143"/>
          </a:xfrm>
          <a:prstGeom prst="rect">
            <a:avLst/>
          </a:prstGeom>
        </p:spPr>
      </p:pic>
    </p:spTree>
    <p:extLst>
      <p:ext uri="{BB962C8B-B14F-4D97-AF65-F5344CB8AC3E}">
        <p14:creationId xmlns:p14="http://schemas.microsoft.com/office/powerpoint/2010/main" val="134514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5205-6250-415F-A9FE-DE65122A9A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9F09D6-4FA5-4032-8AD9-94B55AB054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AAF8A0-9E9A-4905-9A41-A3412CF13D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B5F6A0-5973-4A45-B919-798D36C6C367}"/>
              </a:ext>
            </a:extLst>
          </p:cNvPr>
          <p:cNvSpPr>
            <a:spLocks noGrp="1"/>
          </p:cNvSpPr>
          <p:nvPr>
            <p:ph type="dt" sz="half" idx="10"/>
          </p:nvPr>
        </p:nvSpPr>
        <p:spPr/>
        <p:txBody>
          <a:bodyPr/>
          <a:lstStyle/>
          <a:p>
            <a:fld id="{A2855314-D6C6-4D4C-A08D-6A3675D229DC}" type="datetimeFigureOut">
              <a:rPr lang="en-US" smtClean="0"/>
              <a:t>7/20/2021</a:t>
            </a:fld>
            <a:endParaRPr lang="en-US"/>
          </a:p>
        </p:txBody>
      </p:sp>
      <p:sp>
        <p:nvSpPr>
          <p:cNvPr id="6" name="Footer Placeholder 5">
            <a:extLst>
              <a:ext uri="{FF2B5EF4-FFF2-40B4-BE49-F238E27FC236}">
                <a16:creationId xmlns:a16="http://schemas.microsoft.com/office/drawing/2014/main" id="{45E3D814-89A5-4364-88EF-9DA480753E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411842-978C-43EC-92D3-DE51047712EA}"/>
              </a:ext>
            </a:extLst>
          </p:cNvPr>
          <p:cNvSpPr>
            <a:spLocks noGrp="1"/>
          </p:cNvSpPr>
          <p:nvPr>
            <p:ph type="sldNum" sz="quarter" idx="12"/>
          </p:nvPr>
        </p:nvSpPr>
        <p:spPr/>
        <p:txBody>
          <a:bodyPr/>
          <a:lstStyle/>
          <a:p>
            <a:fld id="{9E0750B0-3ECD-404B-8130-6C32A4A9E311}" type="slidenum">
              <a:rPr lang="en-US" smtClean="0"/>
              <a:t>‹#›</a:t>
            </a:fld>
            <a:endParaRPr lang="en-US"/>
          </a:p>
        </p:txBody>
      </p:sp>
      <p:pic>
        <p:nvPicPr>
          <p:cNvPr id="9" name="Picture 8" descr="A close up of a logo&#10;&#10;Description automatically generated">
            <a:extLst>
              <a:ext uri="{FF2B5EF4-FFF2-40B4-BE49-F238E27FC236}">
                <a16:creationId xmlns:a16="http://schemas.microsoft.com/office/drawing/2014/main" id="{7C4C165A-5789-4C3D-8DC5-EA9AD6EA61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2535913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59A0D-F72A-4281-B8D9-79B0652E83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6FAACD-9803-46B0-A729-5486373C4B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3A7ED8-1714-4733-B9F5-AD2FD4BD7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524D34-ADA6-45A5-9584-340E4E6F0C68}"/>
              </a:ext>
            </a:extLst>
          </p:cNvPr>
          <p:cNvSpPr>
            <a:spLocks noGrp="1"/>
          </p:cNvSpPr>
          <p:nvPr>
            <p:ph type="dt" sz="half" idx="10"/>
          </p:nvPr>
        </p:nvSpPr>
        <p:spPr/>
        <p:txBody>
          <a:bodyPr/>
          <a:lstStyle/>
          <a:p>
            <a:fld id="{A2855314-D6C6-4D4C-A08D-6A3675D229DC}" type="datetimeFigureOut">
              <a:rPr lang="en-US" smtClean="0"/>
              <a:t>7/20/2021</a:t>
            </a:fld>
            <a:endParaRPr lang="en-US"/>
          </a:p>
        </p:txBody>
      </p:sp>
      <p:sp>
        <p:nvSpPr>
          <p:cNvPr id="6" name="Footer Placeholder 5">
            <a:extLst>
              <a:ext uri="{FF2B5EF4-FFF2-40B4-BE49-F238E27FC236}">
                <a16:creationId xmlns:a16="http://schemas.microsoft.com/office/drawing/2014/main" id="{C6447FF8-1E52-4809-A759-499F5067E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BA9E5-6599-4443-A4A5-C3557ADB878D}"/>
              </a:ext>
            </a:extLst>
          </p:cNvPr>
          <p:cNvSpPr>
            <a:spLocks noGrp="1"/>
          </p:cNvSpPr>
          <p:nvPr>
            <p:ph type="sldNum" sz="quarter" idx="12"/>
          </p:nvPr>
        </p:nvSpPr>
        <p:spPr/>
        <p:txBody>
          <a:bodyPr/>
          <a:lstStyle/>
          <a:p>
            <a:fld id="{9E0750B0-3ECD-404B-8130-6C32A4A9E311}" type="slidenum">
              <a:rPr lang="en-US" smtClean="0"/>
              <a:t>‹#›</a:t>
            </a:fld>
            <a:endParaRPr lang="en-US"/>
          </a:p>
        </p:txBody>
      </p:sp>
      <p:pic>
        <p:nvPicPr>
          <p:cNvPr id="9" name="Picture 8">
            <a:extLst>
              <a:ext uri="{FF2B5EF4-FFF2-40B4-BE49-F238E27FC236}">
                <a16:creationId xmlns:a16="http://schemas.microsoft.com/office/drawing/2014/main" id="{1E57E10D-2F00-463A-A36E-275CC2E658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428"/>
            <a:ext cx="12191999" cy="6857143"/>
          </a:xfrm>
          <a:prstGeom prst="rect">
            <a:avLst/>
          </a:prstGeom>
        </p:spPr>
      </p:pic>
    </p:spTree>
    <p:extLst>
      <p:ext uri="{BB962C8B-B14F-4D97-AF65-F5344CB8AC3E}">
        <p14:creationId xmlns:p14="http://schemas.microsoft.com/office/powerpoint/2010/main" val="2678388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2F541-54F9-493A-9E37-68DA6A4DB5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A75210-FCBE-427C-8C16-3AFA827B22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19879D-BEBD-49C7-BE84-82DC44DC0000}"/>
              </a:ext>
            </a:extLst>
          </p:cNvPr>
          <p:cNvSpPr>
            <a:spLocks noGrp="1"/>
          </p:cNvSpPr>
          <p:nvPr>
            <p:ph type="dt" sz="half" idx="10"/>
          </p:nvPr>
        </p:nvSpPr>
        <p:spPr/>
        <p:txBody>
          <a:bodyPr/>
          <a:lstStyle/>
          <a:p>
            <a:fld id="{A2855314-D6C6-4D4C-A08D-6A3675D229DC}" type="datetimeFigureOut">
              <a:rPr lang="en-US" smtClean="0"/>
              <a:t>7/20/2021</a:t>
            </a:fld>
            <a:endParaRPr lang="en-US"/>
          </a:p>
        </p:txBody>
      </p:sp>
      <p:sp>
        <p:nvSpPr>
          <p:cNvPr id="5" name="Footer Placeholder 4">
            <a:extLst>
              <a:ext uri="{FF2B5EF4-FFF2-40B4-BE49-F238E27FC236}">
                <a16:creationId xmlns:a16="http://schemas.microsoft.com/office/drawing/2014/main" id="{1FAE4C94-CD02-43AA-9835-2698EDF9D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211B2-251D-49C6-9C95-AE106829F33C}"/>
              </a:ext>
            </a:extLst>
          </p:cNvPr>
          <p:cNvSpPr>
            <a:spLocks noGrp="1"/>
          </p:cNvSpPr>
          <p:nvPr>
            <p:ph type="sldNum" sz="quarter" idx="12"/>
          </p:nvPr>
        </p:nvSpPr>
        <p:spPr/>
        <p:txBody>
          <a:bodyPr/>
          <a:lstStyle/>
          <a:p>
            <a:fld id="{9E0750B0-3ECD-404B-8130-6C32A4A9E311}" type="slidenum">
              <a:rPr lang="en-US" smtClean="0"/>
              <a:t>‹#›</a:t>
            </a:fld>
            <a:endParaRPr lang="en-US"/>
          </a:p>
        </p:txBody>
      </p:sp>
      <p:pic>
        <p:nvPicPr>
          <p:cNvPr id="12" name="Picture 11">
            <a:extLst>
              <a:ext uri="{FF2B5EF4-FFF2-40B4-BE49-F238E27FC236}">
                <a16:creationId xmlns:a16="http://schemas.microsoft.com/office/drawing/2014/main" id="{FED3E4CE-75EA-45B4-8609-0CE5770E1A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57"/>
            <a:ext cx="12191999" cy="6857143"/>
          </a:xfrm>
          <a:prstGeom prst="rect">
            <a:avLst/>
          </a:prstGeom>
        </p:spPr>
      </p:pic>
      <p:grpSp>
        <p:nvGrpSpPr>
          <p:cNvPr id="10" name="Group 9">
            <a:extLst>
              <a:ext uri="{FF2B5EF4-FFF2-40B4-BE49-F238E27FC236}">
                <a16:creationId xmlns:a16="http://schemas.microsoft.com/office/drawing/2014/main" id="{5304CB04-7070-4A46-8CE1-39095CA9B1AD}"/>
              </a:ext>
            </a:extLst>
          </p:cNvPr>
          <p:cNvGrpSpPr/>
          <p:nvPr userDrawn="1"/>
        </p:nvGrpSpPr>
        <p:grpSpPr>
          <a:xfrm>
            <a:off x="10605442" y="23475"/>
            <a:ext cx="1565295" cy="1565295"/>
            <a:chOff x="9245600" y="0"/>
            <a:chExt cx="2873279" cy="2873279"/>
          </a:xfrm>
        </p:grpSpPr>
        <p:sp>
          <p:nvSpPr>
            <p:cNvPr id="11" name="Oval 10">
              <a:extLst>
                <a:ext uri="{FF2B5EF4-FFF2-40B4-BE49-F238E27FC236}">
                  <a16:creationId xmlns:a16="http://schemas.microsoft.com/office/drawing/2014/main" id="{F335689F-3979-C243-8791-2925DA34A115}"/>
                </a:ext>
              </a:extLst>
            </p:cNvPr>
            <p:cNvSpPr/>
            <p:nvPr/>
          </p:nvSpPr>
          <p:spPr>
            <a:xfrm>
              <a:off x="9245600" y="0"/>
              <a:ext cx="2873279" cy="2873279"/>
            </a:xfrm>
            <a:prstGeom prst="ellipse">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8D5A5837-AF9F-434C-8618-3AA046B5AD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7041" y="17511"/>
              <a:ext cx="2786393" cy="2804969"/>
            </a:xfrm>
            <a:prstGeom prst="rect">
              <a:avLst/>
            </a:prstGeom>
          </p:spPr>
        </p:pic>
      </p:grpSp>
    </p:spTree>
    <p:extLst>
      <p:ext uri="{BB962C8B-B14F-4D97-AF65-F5344CB8AC3E}">
        <p14:creationId xmlns:p14="http://schemas.microsoft.com/office/powerpoint/2010/main" val="1819477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BBCE52D3-CD58-D44E-8CF9-EFBD0F8D2CC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8A45310-F109-F047-9A55-D3BFAF27A00A}"/>
              </a:ext>
            </a:extLst>
          </p:cNvPr>
          <p:cNvSpPr>
            <a:spLocks noGrp="1"/>
          </p:cNvSpPr>
          <p:nvPr>
            <p:ph type="title"/>
          </p:nvPr>
        </p:nvSpPr>
        <p:spPr>
          <a:xfrm>
            <a:off x="3336010" y="681037"/>
            <a:ext cx="8824993" cy="1325563"/>
          </a:xfrm>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02F8AB0-281D-8648-AFF4-1F84CE020E42}"/>
              </a:ext>
            </a:extLst>
          </p:cNvPr>
          <p:cNvSpPr>
            <a:spLocks noGrp="1"/>
          </p:cNvSpPr>
          <p:nvPr>
            <p:ph idx="1"/>
          </p:nvPr>
        </p:nvSpPr>
        <p:spPr>
          <a:xfrm>
            <a:off x="4169044" y="2231755"/>
            <a:ext cx="7184756" cy="3945207"/>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6867A-D5BB-3C47-8035-44EE579C8E40}"/>
              </a:ext>
            </a:extLst>
          </p:cNvPr>
          <p:cNvSpPr>
            <a:spLocks noGrp="1"/>
          </p:cNvSpPr>
          <p:nvPr>
            <p:ph type="dt" sz="half" idx="10"/>
          </p:nvPr>
        </p:nvSpPr>
        <p:spPr/>
        <p:txBody>
          <a:bodyPr/>
          <a:lstStyle/>
          <a:p>
            <a:fld id="{CB33447E-D03E-1F49-88E7-52AC5BBCE861}" type="datetimeFigureOut">
              <a:rPr lang="en-US" smtClean="0"/>
              <a:t>7/20/2021</a:t>
            </a:fld>
            <a:endParaRPr lang="en-US"/>
          </a:p>
        </p:txBody>
      </p:sp>
      <p:sp>
        <p:nvSpPr>
          <p:cNvPr id="5" name="Footer Placeholder 4">
            <a:extLst>
              <a:ext uri="{FF2B5EF4-FFF2-40B4-BE49-F238E27FC236}">
                <a16:creationId xmlns:a16="http://schemas.microsoft.com/office/drawing/2014/main" id="{FA262D90-7D00-324D-AF6B-8FB95AFC36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64CA4-EDE9-F84A-BBB0-74DCBC6EED90}"/>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98281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59A0D-F72A-4281-B8D9-79B0652E83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6FAACD-9803-46B0-A729-5486373C4B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3A7ED8-1714-4733-B9F5-AD2FD4BD7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524D34-ADA6-45A5-9584-340E4E6F0C68}"/>
              </a:ext>
            </a:extLst>
          </p:cNvPr>
          <p:cNvSpPr>
            <a:spLocks noGrp="1"/>
          </p:cNvSpPr>
          <p:nvPr>
            <p:ph type="dt" sz="half" idx="10"/>
          </p:nvPr>
        </p:nvSpPr>
        <p:spPr/>
        <p:txBody>
          <a:bodyPr/>
          <a:lstStyle/>
          <a:p>
            <a:fld id="{A2855314-D6C6-4D4C-A08D-6A3675D229DC}" type="datetimeFigureOut">
              <a:rPr lang="en-US" smtClean="0"/>
              <a:t>7/20/2021</a:t>
            </a:fld>
            <a:endParaRPr lang="en-US"/>
          </a:p>
        </p:txBody>
      </p:sp>
      <p:sp>
        <p:nvSpPr>
          <p:cNvPr id="6" name="Footer Placeholder 5">
            <a:extLst>
              <a:ext uri="{FF2B5EF4-FFF2-40B4-BE49-F238E27FC236}">
                <a16:creationId xmlns:a16="http://schemas.microsoft.com/office/drawing/2014/main" id="{C6447FF8-1E52-4809-A759-499F5067E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BA9E5-6599-4443-A4A5-C3557ADB878D}"/>
              </a:ext>
            </a:extLst>
          </p:cNvPr>
          <p:cNvSpPr>
            <a:spLocks noGrp="1"/>
          </p:cNvSpPr>
          <p:nvPr>
            <p:ph type="sldNum" sz="quarter" idx="12"/>
          </p:nvPr>
        </p:nvSpPr>
        <p:spPr/>
        <p:txBody>
          <a:bodyPr/>
          <a:lstStyle/>
          <a:p>
            <a:fld id="{9E0750B0-3ECD-404B-8130-6C32A4A9E311}" type="slidenum">
              <a:rPr lang="en-US" smtClean="0"/>
              <a:t>‹#›</a:t>
            </a:fld>
            <a:endParaRPr lang="en-US"/>
          </a:p>
        </p:txBody>
      </p:sp>
      <p:pic>
        <p:nvPicPr>
          <p:cNvPr id="9" name="Picture 8">
            <a:extLst>
              <a:ext uri="{FF2B5EF4-FFF2-40B4-BE49-F238E27FC236}">
                <a16:creationId xmlns:a16="http://schemas.microsoft.com/office/drawing/2014/main" id="{1E57E10D-2F00-463A-A36E-275CC2E658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428"/>
            <a:ext cx="12191999" cy="6857143"/>
          </a:xfrm>
          <a:prstGeom prst="rect">
            <a:avLst/>
          </a:prstGeom>
        </p:spPr>
      </p:pic>
    </p:spTree>
    <p:extLst>
      <p:ext uri="{BB962C8B-B14F-4D97-AF65-F5344CB8AC3E}">
        <p14:creationId xmlns:p14="http://schemas.microsoft.com/office/powerpoint/2010/main" val="354086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A4CBB3-03CB-43FD-B475-71C00ED26F36}"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3978260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A4CBB3-03CB-43FD-B475-71C00ED26F36}" type="datetimeFigureOut">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244379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A4CBB3-03CB-43FD-B475-71C00ED26F36}" type="datetimeFigureOut">
              <a:rPr lang="en-US" smtClean="0"/>
              <a:t>7/20/2021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263034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A4CBB3-03CB-43FD-B475-71C00ED26F36}" type="datetimeFigureOut">
              <a:rPr lang="en-US" smtClean="0"/>
              <a:t>7/20/2021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3976543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4CBB3-03CB-43FD-B475-71C00ED26F36}" type="datetimeFigureOut">
              <a:rPr lang="en-US" smtClean="0"/>
              <a:t>7/20/2021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282016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A4CBB3-03CB-43FD-B475-71C00ED26F36}" type="datetimeFigureOut">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378906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A4CBB3-03CB-43FD-B475-71C00ED26F36}" type="datetimeFigureOut">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3919715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4CBB3-03CB-43FD-B475-71C00ED26F36}" type="datetimeFigureOut">
              <a:rPr lang="en-US" smtClean="0"/>
              <a:t>7/20/2021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57F36-6D23-4C39-A2C3-D58391D75D53}" type="slidenum">
              <a:rPr lang="en-US" smtClean="0"/>
              <a:t>‹#›</a:t>
            </a:fld>
            <a:endParaRPr lang="en-US"/>
          </a:p>
        </p:txBody>
      </p:sp>
    </p:spTree>
    <p:extLst>
      <p:ext uri="{BB962C8B-B14F-4D97-AF65-F5344CB8AC3E}">
        <p14:creationId xmlns:p14="http://schemas.microsoft.com/office/powerpoint/2010/main" val="1792249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fld id="{74396F69-63D1-435F-8C75-256D5ED33DE6}" type="datetime1">
              <a:rPr lang="en-US">
                <a:solidFill>
                  <a:prstClr val="black">
                    <a:tint val="75000"/>
                  </a:prstClr>
                </a:solidFill>
                <a:latin typeface="Arial" panose="020B0604020202020204" pitchFamily="34" charset="0"/>
              </a:rPr>
              <a:pPr eaLnBrk="0" fontAlgn="base" hangingPunct="0">
                <a:spcBef>
                  <a:spcPct val="0"/>
                </a:spcBef>
                <a:spcAft>
                  <a:spcPct val="0"/>
                </a:spcAft>
                <a:defRPr/>
              </a:pPr>
              <a:t>7/20/2021</a:t>
            </a:fld>
            <a:endParaRPr 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23B48569-B299-4F36-BC92-0DA37976ABCE}" type="slidenum">
              <a:rPr lang="en-US">
                <a:solidFill>
                  <a:prstClr val="black">
                    <a:tint val="75000"/>
                  </a:prstClr>
                </a:solidFill>
                <a:latin typeface="Arial" panose="020B0604020202020204" pitchFamily="34" charset="0"/>
              </a:rPr>
              <a:pPr eaLnBrk="0" fontAlgn="base" hangingPunct="0">
                <a:spcBef>
                  <a:spcPct val="0"/>
                </a:spcBef>
                <a:spcAft>
                  <a:spcPct val="0"/>
                </a:spcAft>
                <a:defRPr/>
              </a:pPr>
              <a:t>‹#›</a:t>
            </a:fld>
            <a:endParaRPr 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8814326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F0E362-E04E-4560-BBD7-CFABFB016A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78177C-FCD9-4458-8D25-E497C895B7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1D23FD-E4A1-4A66-B075-FDA6145FDD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55314-D6C6-4D4C-A08D-6A3675D229DC}" type="datetimeFigureOut">
              <a:rPr lang="en-US" smtClean="0"/>
              <a:t>7/20/2021</a:t>
            </a:fld>
            <a:endParaRPr lang="en-US"/>
          </a:p>
        </p:txBody>
      </p:sp>
      <p:sp>
        <p:nvSpPr>
          <p:cNvPr id="5" name="Footer Placeholder 4">
            <a:extLst>
              <a:ext uri="{FF2B5EF4-FFF2-40B4-BE49-F238E27FC236}">
                <a16:creationId xmlns:a16="http://schemas.microsoft.com/office/drawing/2014/main" id="{D9D3C256-90EB-495E-ADAF-ABED5E3796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C9738C-B5E4-4CB1-97A4-D308343A40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750B0-3ECD-404B-8130-6C32A4A9E311}" type="slidenum">
              <a:rPr lang="en-US" smtClean="0"/>
              <a:t>‹#›</a:t>
            </a:fld>
            <a:endParaRPr lang="en-US"/>
          </a:p>
        </p:txBody>
      </p:sp>
    </p:spTree>
    <p:extLst>
      <p:ext uri="{BB962C8B-B14F-4D97-AF65-F5344CB8AC3E}">
        <p14:creationId xmlns:p14="http://schemas.microsoft.com/office/powerpoint/2010/main" val="488277998"/>
      </p:ext>
    </p:extLst>
  </p:cSld>
  <p:clrMap bg1="lt1" tx1="dk1" bg2="lt2" tx2="dk2" accent1="accent1" accent2="accent2" accent3="accent3" accent4="accent4" accent5="accent5" accent6="accent6" hlink="hlink" folHlink="folHlink"/>
  <p:sldLayoutIdLst>
    <p:sldLayoutId id="2147483657" r:id="rId1"/>
    <p:sldLayoutId id="2147483652" r:id="rId2"/>
    <p:sldLayoutId id="2147483656" r:id="rId3"/>
    <p:sldLayoutId id="214748364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0457AF-89AB-D545-B377-290D44467C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71948B-BDFA-5B46-BCC3-426739B0CD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2D143-CCC3-8541-A74C-3A0A874EEA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3447E-D03E-1F49-88E7-52AC5BBCE861}" type="datetimeFigureOut">
              <a:rPr lang="en-US" smtClean="0"/>
              <a:t>7/20/2021</a:t>
            </a:fld>
            <a:endParaRPr lang="en-US"/>
          </a:p>
        </p:txBody>
      </p:sp>
      <p:sp>
        <p:nvSpPr>
          <p:cNvPr id="5" name="Footer Placeholder 4">
            <a:extLst>
              <a:ext uri="{FF2B5EF4-FFF2-40B4-BE49-F238E27FC236}">
                <a16:creationId xmlns:a16="http://schemas.microsoft.com/office/drawing/2014/main" id="{C6D2ED9B-99EC-5646-9B09-416236B173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562E3D-DDCF-F140-9287-D1FC4D2DC7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B34E1-24F8-814B-9BC1-C948B9C44D94}" type="slidenum">
              <a:rPr lang="en-US" smtClean="0"/>
              <a:t>‹#›</a:t>
            </a:fld>
            <a:endParaRPr lang="en-US"/>
          </a:p>
        </p:txBody>
      </p:sp>
    </p:spTree>
    <p:extLst>
      <p:ext uri="{BB962C8B-B14F-4D97-AF65-F5344CB8AC3E}">
        <p14:creationId xmlns:p14="http://schemas.microsoft.com/office/powerpoint/2010/main" val="2314522126"/>
      </p:ext>
    </p:extLst>
  </p:cSld>
  <p:clrMap bg1="lt1" tx1="dk1" bg2="lt2" tx2="dk2" accent1="accent1" accent2="accent2" accent3="accent3" accent4="accent4" accent5="accent5" accent6="accent6" hlink="hlink" folHlink="folHlink"/>
  <p:sldLayoutIdLst>
    <p:sldLayoutId id="2147483650"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24.xml"/><Relationship Id="rId1" Type="http://schemas.openxmlformats.org/officeDocument/2006/relationships/tags" Target="../tags/tag10.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xml"/><Relationship Id="rId1" Type="http://schemas.openxmlformats.org/officeDocument/2006/relationships/tags" Target="../tags/tag1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6.xml"/><Relationship Id="rId1" Type="http://schemas.openxmlformats.org/officeDocument/2006/relationships/tags" Target="../tags/tag1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tags" Target="../tags/tag1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6.xml"/><Relationship Id="rId1" Type="http://schemas.openxmlformats.org/officeDocument/2006/relationships/tags" Target="../tags/tag14.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6.xml"/><Relationship Id="rId1" Type="http://schemas.openxmlformats.org/officeDocument/2006/relationships/tags" Target="../tags/tag15.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6.xml"/><Relationship Id="rId1" Type="http://schemas.openxmlformats.org/officeDocument/2006/relationships/tags" Target="../tags/tag16.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27.xml"/><Relationship Id="rId1" Type="http://schemas.openxmlformats.org/officeDocument/2006/relationships/tags" Target="../tags/tag3.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6.xml"/><Relationship Id="rId1" Type="http://schemas.openxmlformats.org/officeDocument/2006/relationships/tags" Target="../tags/tag19.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6.xml"/><Relationship Id="rId1" Type="http://schemas.openxmlformats.org/officeDocument/2006/relationships/tags" Target="../tags/tag20.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6.xml"/><Relationship Id="rId1" Type="http://schemas.openxmlformats.org/officeDocument/2006/relationships/tags" Target="../tags/tag21.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6.xml"/><Relationship Id="rId1" Type="http://schemas.openxmlformats.org/officeDocument/2006/relationships/tags" Target="../tags/tag2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6.xml"/><Relationship Id="rId1" Type="http://schemas.openxmlformats.org/officeDocument/2006/relationships/tags" Target="../tags/tag23.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6.xml"/><Relationship Id="rId1" Type="http://schemas.openxmlformats.org/officeDocument/2006/relationships/tags" Target="../tags/tag24.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3.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4.xml"/><Relationship Id="rId1" Type="http://schemas.openxmlformats.org/officeDocument/2006/relationships/tags" Target="../tags/tag26.xml"/><Relationship Id="rId5" Type="http://schemas.openxmlformats.org/officeDocument/2006/relationships/image" Target="../media/image8.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6.xml"/><Relationship Id="rId1" Type="http://schemas.openxmlformats.org/officeDocument/2006/relationships/tags" Target="../tags/tag27.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6.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8.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6.xml"/><Relationship Id="rId1" Type="http://schemas.openxmlformats.org/officeDocument/2006/relationships/tags" Target="../tags/tag30.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4.xml"/><Relationship Id="rId1" Type="http://schemas.openxmlformats.org/officeDocument/2006/relationships/tags" Target="../tags/tag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EDF8B6-D704-A240-B17E-07A84C7E7610}"/>
              </a:ext>
            </a:extLst>
          </p:cNvPr>
          <p:cNvSpPr/>
          <p:nvPr/>
        </p:nvSpPr>
        <p:spPr>
          <a:xfrm>
            <a:off x="2453307" y="1551973"/>
            <a:ext cx="7285383" cy="914400"/>
          </a:xfrm>
          <a:prstGeom prst="rect">
            <a:avLst/>
          </a:prstGeom>
          <a:solidFill>
            <a:srgbClr val="1E3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7CE2EC-F8C9-0344-AC71-08782768416F}"/>
              </a:ext>
            </a:extLst>
          </p:cNvPr>
          <p:cNvSpPr>
            <a:spLocks noGrp="1"/>
          </p:cNvSpPr>
          <p:nvPr>
            <p:ph type="ctrTitle"/>
          </p:nvPr>
        </p:nvSpPr>
        <p:spPr>
          <a:xfrm>
            <a:off x="2150165" y="1212574"/>
            <a:ext cx="7891669" cy="1232453"/>
          </a:xfrm>
        </p:spPr>
        <p:txBody>
          <a:bodyPr>
            <a:normAutofit/>
          </a:bodyPr>
          <a:lstStyle/>
          <a:p>
            <a:r>
              <a:rPr lang="en-US" sz="5400" b="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Organizing for Power</a:t>
            </a:r>
          </a:p>
        </p:txBody>
      </p:sp>
      <p:sp>
        <p:nvSpPr>
          <p:cNvPr id="3" name="Subtitle 2">
            <a:extLst>
              <a:ext uri="{FF2B5EF4-FFF2-40B4-BE49-F238E27FC236}">
                <a16:creationId xmlns:a16="http://schemas.microsoft.com/office/drawing/2014/main" id="{90C1041A-2273-2848-B00B-46E21B8753B3}"/>
              </a:ext>
            </a:extLst>
          </p:cNvPr>
          <p:cNvSpPr>
            <a:spLocks noGrp="1"/>
          </p:cNvSpPr>
          <p:nvPr>
            <p:ph type="subTitle" idx="1"/>
          </p:nvPr>
        </p:nvSpPr>
        <p:spPr>
          <a:xfrm>
            <a:off x="1523999" y="2362578"/>
            <a:ext cx="9144000" cy="3720168"/>
          </a:xfrm>
        </p:spPr>
        <p:txBody>
          <a:bodyPr>
            <a:normAutofit/>
          </a:bodyPr>
          <a:lstStyle/>
          <a:p>
            <a:r>
              <a:rPr lang="en-US" sz="19900">
                <a:solidFill>
                  <a:srgbClr val="FCB524"/>
                </a:solidFill>
                <a:latin typeface="Gill Sans Ultra Bold" panose="020B0A02020104020203" pitchFamily="34" charset="77"/>
                <a:cs typeface="Broadway" panose="020F0502020204030204" pitchFamily="34" charset="0"/>
              </a:rPr>
              <a:t>NOW</a:t>
            </a:r>
          </a:p>
        </p:txBody>
      </p:sp>
      <p:cxnSp>
        <p:nvCxnSpPr>
          <p:cNvPr id="7" name="Straight Connector 6">
            <a:extLst>
              <a:ext uri="{FF2B5EF4-FFF2-40B4-BE49-F238E27FC236}">
                <a16:creationId xmlns:a16="http://schemas.microsoft.com/office/drawing/2014/main" id="{663274EF-EF18-3B46-B6D0-05D6F718347D}"/>
              </a:ext>
            </a:extLst>
          </p:cNvPr>
          <p:cNvCxnSpPr>
            <a:cxnSpLocks/>
          </p:cNvCxnSpPr>
          <p:nvPr/>
        </p:nvCxnSpPr>
        <p:spPr>
          <a:xfrm>
            <a:off x="2474843" y="2534479"/>
            <a:ext cx="7285383" cy="0"/>
          </a:xfrm>
          <a:prstGeom prst="line">
            <a:avLst/>
          </a:prstGeom>
          <a:ln w="73025">
            <a:solidFill>
              <a:srgbClr val="1E366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206CF93-965F-1143-A8AB-55653B84E22C}"/>
              </a:ext>
            </a:extLst>
          </p:cNvPr>
          <p:cNvCxnSpPr>
            <a:cxnSpLocks/>
          </p:cNvCxnSpPr>
          <p:nvPr/>
        </p:nvCxnSpPr>
        <p:spPr>
          <a:xfrm>
            <a:off x="2453307" y="4644888"/>
            <a:ext cx="7285383" cy="0"/>
          </a:xfrm>
          <a:prstGeom prst="line">
            <a:avLst/>
          </a:prstGeom>
          <a:ln w="73025">
            <a:solidFill>
              <a:srgbClr val="1E366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CD4A1D3-3846-BB46-BC00-ED56B1860B5C}"/>
              </a:ext>
            </a:extLst>
          </p:cNvPr>
          <p:cNvSpPr txBox="1"/>
          <p:nvPr/>
        </p:nvSpPr>
        <p:spPr>
          <a:xfrm>
            <a:off x="4143022" y="5781238"/>
            <a:ext cx="8048978" cy="461665"/>
          </a:xfrm>
          <a:prstGeom prst="rect">
            <a:avLst/>
          </a:prstGeom>
          <a:noFill/>
        </p:spPr>
        <p:txBody>
          <a:bodyPr wrap="square" rtlCol="0">
            <a:spAutoFit/>
          </a:bodyPr>
          <a:lstStyle/>
          <a:p>
            <a:r>
              <a:rPr lang="en-US" sz="24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Check out this plan on the web: </a:t>
            </a:r>
            <a:r>
              <a:rPr lang="en-US" sz="2400" b="1" err="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afge.org</a:t>
            </a:r>
            <a:r>
              <a:rPr lang="en-US" sz="24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/NOW</a:t>
            </a:r>
          </a:p>
        </p:txBody>
      </p:sp>
    </p:spTree>
    <p:custDataLst>
      <p:tags r:id="rId1"/>
    </p:custDataLst>
    <p:extLst>
      <p:ext uri="{BB962C8B-B14F-4D97-AF65-F5344CB8AC3E}">
        <p14:creationId xmlns:p14="http://schemas.microsoft.com/office/powerpoint/2010/main" val="22227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652BC4-13C5-495A-B758-E6A4C5CAD079}"/>
              </a:ext>
            </a:extLst>
          </p:cNvPr>
          <p:cNvSpPr>
            <a:spLocks noGrp="1"/>
          </p:cNvSpPr>
          <p:nvPr>
            <p:ph type="title"/>
          </p:nvPr>
        </p:nvSpPr>
        <p:spPr>
          <a:xfrm>
            <a:off x="925689" y="365125"/>
            <a:ext cx="10428111" cy="1325563"/>
          </a:xfrm>
        </p:spPr>
        <p:txBody>
          <a:bodyPr>
            <a:normAutofit/>
          </a:bodyPr>
          <a:lstStyle/>
          <a:p>
            <a:r>
              <a:rPr lang="en-US" sz="6000" dirty="0">
                <a:solidFill>
                  <a:srgbClr val="002060"/>
                </a:solidFill>
                <a:latin typeface="Eras Medium ITC" panose="020B0602030504020804" pitchFamily="34" charset="0"/>
              </a:rPr>
              <a:t>Negotiation</a:t>
            </a:r>
            <a:r>
              <a:rPr lang="en-US" sz="6000" dirty="0">
                <a:solidFill>
                  <a:srgbClr val="FFC000"/>
                </a:solidFill>
                <a:latin typeface="Eras Medium ITC" panose="020B0602030504020804" pitchFamily="34" charset="0"/>
              </a:rPr>
              <a:t> Methods</a:t>
            </a:r>
          </a:p>
        </p:txBody>
      </p:sp>
      <p:pic>
        <p:nvPicPr>
          <p:cNvPr id="9" name="Content Placeholder 8">
            <a:extLst>
              <a:ext uri="{FF2B5EF4-FFF2-40B4-BE49-F238E27FC236}">
                <a16:creationId xmlns:a16="http://schemas.microsoft.com/office/drawing/2014/main" id="{77E3AAE4-6A5A-42BB-B71A-BCFDBC19655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338667" y="2486152"/>
            <a:ext cx="5333419" cy="3602574"/>
          </a:xfrm>
          <a:prstGeom prst="rect">
            <a:avLst/>
          </a:prstGeom>
          <a:solidFill>
            <a:srgbClr val="FFFFFF">
              <a:shade val="85000"/>
            </a:srgbClr>
          </a:solidFill>
          <a:ln w="88900" cap="sq">
            <a:solidFill>
              <a:srgbClr val="FFFFFF"/>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Text Placeholder 6">
            <a:extLst>
              <a:ext uri="{FF2B5EF4-FFF2-40B4-BE49-F238E27FC236}">
                <a16:creationId xmlns:a16="http://schemas.microsoft.com/office/drawing/2014/main" id="{0484D04E-A4BC-47A6-B6A2-6B30A2B770CB}"/>
              </a:ext>
            </a:extLst>
          </p:cNvPr>
          <p:cNvSpPr>
            <a:spLocks noGrp="1"/>
          </p:cNvSpPr>
          <p:nvPr>
            <p:ph sz="half" idx="2"/>
          </p:nvPr>
        </p:nvSpPr>
        <p:spPr>
          <a:xfrm>
            <a:off x="5870222" y="1825625"/>
            <a:ext cx="6321778" cy="1064331"/>
          </a:xfrm>
        </p:spPr>
        <p:txBody>
          <a:bodyPr>
            <a:normAutofit fontScale="92500"/>
          </a:bodyPr>
          <a:lstStyle/>
          <a:p>
            <a:pPr marL="0" indent="0">
              <a:buNone/>
            </a:pPr>
            <a:r>
              <a:rPr lang="en-US" sz="4800" dirty="0">
                <a:solidFill>
                  <a:schemeClr val="bg1"/>
                </a:solidFill>
              </a:rPr>
              <a:t>Interest-based Bargaining</a:t>
            </a:r>
          </a:p>
        </p:txBody>
      </p:sp>
      <p:pic>
        <p:nvPicPr>
          <p:cNvPr id="10" name="Picture 9">
            <a:extLst>
              <a:ext uri="{FF2B5EF4-FFF2-40B4-BE49-F238E27FC236}">
                <a16:creationId xmlns:a16="http://schemas.microsoft.com/office/drawing/2014/main" id="{307F23AF-2685-42B8-ACD3-5FCEA31EBD0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07200" y="3378265"/>
            <a:ext cx="4434297" cy="2920147"/>
          </a:xfrm>
          <a:prstGeom prst="rect">
            <a:avLst/>
          </a:prstGeom>
          <a:solidFill>
            <a:srgbClr val="FFFFFF">
              <a:shade val="85000"/>
            </a:srgbClr>
          </a:solidFill>
          <a:ln w="88900" cap="sq">
            <a:solidFill>
              <a:srgbClr val="FFFFFF"/>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849093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554ED-903F-4402-8046-6E45FF4AAAEC}"/>
              </a:ext>
            </a:extLst>
          </p:cNvPr>
          <p:cNvSpPr>
            <a:spLocks noGrp="1"/>
          </p:cNvSpPr>
          <p:nvPr>
            <p:ph type="ctrTitle"/>
          </p:nvPr>
        </p:nvSpPr>
        <p:spPr>
          <a:xfrm>
            <a:off x="1524000" y="765944"/>
            <a:ext cx="9144000" cy="1121697"/>
          </a:xfrm>
        </p:spPr>
        <p:txBody>
          <a:bodyPr/>
          <a:lstStyle/>
          <a:p>
            <a:r>
              <a:rPr lang="en-US" dirty="0">
                <a:cs typeface="Calibri Light"/>
              </a:rPr>
              <a:t>Poll Question </a:t>
            </a:r>
            <a:endParaRPr lang="en-US" dirty="0"/>
          </a:p>
        </p:txBody>
      </p:sp>
      <p:sp>
        <p:nvSpPr>
          <p:cNvPr id="3" name="Subtitle 2">
            <a:extLst>
              <a:ext uri="{FF2B5EF4-FFF2-40B4-BE49-F238E27FC236}">
                <a16:creationId xmlns:a16="http://schemas.microsoft.com/office/drawing/2014/main" id="{38E29979-9823-4542-8ECE-5E7D02D67C91}"/>
              </a:ext>
            </a:extLst>
          </p:cNvPr>
          <p:cNvSpPr>
            <a:spLocks noGrp="1"/>
          </p:cNvSpPr>
          <p:nvPr>
            <p:ph type="subTitle" idx="1"/>
          </p:nvPr>
        </p:nvSpPr>
        <p:spPr>
          <a:xfrm>
            <a:off x="1524000" y="2262394"/>
            <a:ext cx="9144000" cy="2589825"/>
          </a:xfrm>
        </p:spPr>
        <p:txBody>
          <a:bodyPr vert="horz" lIns="91440" tIns="45720" rIns="91440" bIns="45720" rtlCol="0" anchor="t">
            <a:normAutofit lnSpcReduction="10000"/>
          </a:bodyPr>
          <a:lstStyle/>
          <a:p>
            <a:r>
              <a:rPr lang="en-US" dirty="0">
                <a:cs typeface="Calibri"/>
              </a:rPr>
              <a:t>Have you and your Agency discussed Biden EO 14003?</a:t>
            </a:r>
          </a:p>
          <a:p>
            <a:endParaRPr lang="en-US" dirty="0">
              <a:cs typeface="Calibri"/>
            </a:endParaRPr>
          </a:p>
          <a:p>
            <a:r>
              <a:rPr lang="en-US" u="sng" dirty="0">
                <a:cs typeface="Calibri"/>
              </a:rPr>
              <a:t>Type in the chat </a:t>
            </a:r>
            <a:endParaRPr lang="en-US" dirty="0">
              <a:cs typeface="Calibri"/>
            </a:endParaRPr>
          </a:p>
          <a:p>
            <a:endParaRPr lang="en-US" u="sng" dirty="0">
              <a:cs typeface="Calibri"/>
            </a:endParaRPr>
          </a:p>
          <a:p>
            <a:r>
              <a:rPr lang="en-US" dirty="0">
                <a:cs typeface="Calibri"/>
              </a:rPr>
              <a:t>A: Yes  </a:t>
            </a:r>
          </a:p>
          <a:p>
            <a:r>
              <a:rPr lang="en-US" dirty="0">
                <a:cs typeface="Calibri"/>
              </a:rPr>
              <a:t>B: No  </a:t>
            </a:r>
          </a:p>
          <a:p>
            <a:endParaRPr lang="en-US" dirty="0">
              <a:cs typeface="Calibri"/>
            </a:endParaRPr>
          </a:p>
        </p:txBody>
      </p:sp>
    </p:spTree>
    <p:extLst>
      <p:ext uri="{BB962C8B-B14F-4D97-AF65-F5344CB8AC3E}">
        <p14:creationId xmlns:p14="http://schemas.microsoft.com/office/powerpoint/2010/main" val="1345904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6A3326-B53E-455D-9CDC-1F44A02A0A1D}"/>
              </a:ext>
            </a:extLst>
          </p:cNvPr>
          <p:cNvSpPr>
            <a:spLocks noGrp="1"/>
          </p:cNvSpPr>
          <p:nvPr>
            <p:ph type="ctrTitle"/>
          </p:nvPr>
        </p:nvSpPr>
        <p:spPr>
          <a:xfrm>
            <a:off x="598310" y="406400"/>
            <a:ext cx="9945511" cy="869244"/>
          </a:xfrm>
        </p:spPr>
        <p:txBody>
          <a:bodyPr>
            <a:noAutofit/>
          </a:bodyPr>
          <a:lstStyle/>
          <a:p>
            <a:pPr algn="l"/>
            <a:r>
              <a:rPr lang="en-US" sz="4400" dirty="0">
                <a:latin typeface="Eras Medium ITC" panose="020B0602030504020804" pitchFamily="34" charset="0"/>
              </a:rPr>
              <a:t>What is Interest-Based Bargaining?</a:t>
            </a:r>
          </a:p>
        </p:txBody>
      </p:sp>
      <p:sp>
        <p:nvSpPr>
          <p:cNvPr id="6" name="Subtitle 5">
            <a:extLst>
              <a:ext uri="{FF2B5EF4-FFF2-40B4-BE49-F238E27FC236}">
                <a16:creationId xmlns:a16="http://schemas.microsoft.com/office/drawing/2014/main" id="{B3B5FEA0-FC8B-47AA-8F6E-4DFAEE0E91C2}"/>
              </a:ext>
            </a:extLst>
          </p:cNvPr>
          <p:cNvSpPr>
            <a:spLocks noGrp="1"/>
          </p:cNvSpPr>
          <p:nvPr>
            <p:ph type="subTitle" idx="1"/>
          </p:nvPr>
        </p:nvSpPr>
        <p:spPr>
          <a:xfrm>
            <a:off x="959557" y="1614310"/>
            <a:ext cx="6543520" cy="3714045"/>
          </a:xfrm>
        </p:spPr>
        <p:txBody>
          <a:bodyPr>
            <a:normAutofit lnSpcReduction="10000"/>
          </a:bodyPr>
          <a:lstStyle/>
          <a:p>
            <a:pPr marL="0" indent="0" algn="l">
              <a:lnSpc>
                <a:spcPct val="100000"/>
              </a:lnSpc>
              <a:spcBef>
                <a:spcPts val="0"/>
              </a:spcBef>
              <a:buNone/>
            </a:pPr>
            <a:r>
              <a:rPr lang="en-US" sz="3600" dirty="0">
                <a:solidFill>
                  <a:srgbClr val="FFC000"/>
                </a:solidFill>
                <a:effectLst>
                  <a:outerShdw blurRad="38100" dist="38100" dir="2700000" algn="tl">
                    <a:srgbClr val="000000">
                      <a:alpha val="43137"/>
                    </a:srgbClr>
                  </a:outerShdw>
                </a:effectLst>
              </a:rPr>
              <a:t>Interest Based Bargaining (IBB) </a:t>
            </a:r>
            <a:r>
              <a:rPr lang="en-US" sz="3600" dirty="0"/>
              <a:t>is an approach to collective bargaining that is designed to help parties express, understand and build agreements around shared interests, concerns or desires.</a:t>
            </a:r>
          </a:p>
          <a:p>
            <a:pPr lvl="1" algn="l"/>
            <a:endParaRPr lang="en-US" dirty="0"/>
          </a:p>
        </p:txBody>
      </p:sp>
      <p:pic>
        <p:nvPicPr>
          <p:cNvPr id="7" name="Picture 6">
            <a:extLst>
              <a:ext uri="{FF2B5EF4-FFF2-40B4-BE49-F238E27FC236}">
                <a16:creationId xmlns:a16="http://schemas.microsoft.com/office/drawing/2014/main" id="{F12E911C-1097-4B8E-85D4-FEEF8DCEE5B3}"/>
              </a:ext>
            </a:extLst>
          </p:cNvPr>
          <p:cNvPicPr>
            <a:picLocks noChangeAspect="1"/>
          </p:cNvPicPr>
          <p:nvPr/>
        </p:nvPicPr>
        <p:blipFill>
          <a:blip r:embed="rId4"/>
          <a:stretch>
            <a:fillRect/>
          </a:stretch>
        </p:blipFill>
        <p:spPr>
          <a:xfrm>
            <a:off x="7353841" y="2612572"/>
            <a:ext cx="4583684" cy="3605348"/>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460381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6A3326-B53E-455D-9CDC-1F44A02A0A1D}"/>
              </a:ext>
            </a:extLst>
          </p:cNvPr>
          <p:cNvSpPr>
            <a:spLocks noGrp="1"/>
          </p:cNvSpPr>
          <p:nvPr>
            <p:ph type="ctrTitle"/>
          </p:nvPr>
        </p:nvSpPr>
        <p:spPr>
          <a:xfrm>
            <a:off x="598310" y="406400"/>
            <a:ext cx="10563176" cy="869244"/>
          </a:xfrm>
        </p:spPr>
        <p:txBody>
          <a:bodyPr>
            <a:noAutofit/>
          </a:bodyPr>
          <a:lstStyle/>
          <a:p>
            <a:pPr algn="l"/>
            <a:r>
              <a:rPr lang="en-US" sz="4000" dirty="0">
                <a:latin typeface="Eras Medium ITC" panose="020B0602030504020804" pitchFamily="34" charset="0"/>
              </a:rPr>
              <a:t>What is Interest-Based Bargaining? (cont.)</a:t>
            </a:r>
            <a:endParaRPr lang="en-US" sz="4400" dirty="0">
              <a:latin typeface="Eras Medium ITC" panose="020B0602030504020804" pitchFamily="34" charset="0"/>
            </a:endParaRPr>
          </a:p>
        </p:txBody>
      </p:sp>
      <p:sp>
        <p:nvSpPr>
          <p:cNvPr id="6" name="Subtitle 5">
            <a:extLst>
              <a:ext uri="{FF2B5EF4-FFF2-40B4-BE49-F238E27FC236}">
                <a16:creationId xmlns:a16="http://schemas.microsoft.com/office/drawing/2014/main" id="{B3B5FEA0-FC8B-47AA-8F6E-4DFAEE0E91C2}"/>
              </a:ext>
            </a:extLst>
          </p:cNvPr>
          <p:cNvSpPr>
            <a:spLocks noGrp="1"/>
          </p:cNvSpPr>
          <p:nvPr>
            <p:ph type="subTitle" idx="1"/>
          </p:nvPr>
        </p:nvSpPr>
        <p:spPr>
          <a:xfrm>
            <a:off x="959557" y="1614310"/>
            <a:ext cx="6077070" cy="3714045"/>
          </a:xfrm>
        </p:spPr>
        <p:txBody>
          <a:bodyPr>
            <a:normAutofit fontScale="85000" lnSpcReduction="20000"/>
          </a:bodyPr>
          <a:lstStyle/>
          <a:p>
            <a:pPr marL="0" indent="0" algn="l">
              <a:buNone/>
            </a:pPr>
            <a:r>
              <a:rPr lang="en-US" sz="4000" dirty="0">
                <a:latin typeface="+mj-lt"/>
              </a:rPr>
              <a:t>Interest based bargaining is a bargaining method aimed at “expanding the pie,” meaning each party can get a bigger slice without having one side gain at the expense of the other.  </a:t>
            </a:r>
          </a:p>
          <a:p>
            <a:pPr marL="0" indent="0" algn="l">
              <a:buNone/>
            </a:pPr>
            <a:r>
              <a:rPr lang="en-US" sz="4000" dirty="0">
                <a:latin typeface="+mj-lt"/>
              </a:rPr>
              <a:t>Joint problem solving is intended to provide bigger slices for everybody.</a:t>
            </a:r>
          </a:p>
          <a:p>
            <a:pPr lvl="1" algn="l"/>
            <a:endParaRPr lang="en-US" dirty="0"/>
          </a:p>
        </p:txBody>
      </p:sp>
      <p:pic>
        <p:nvPicPr>
          <p:cNvPr id="8" name="Picture 7">
            <a:extLst>
              <a:ext uri="{FF2B5EF4-FFF2-40B4-BE49-F238E27FC236}">
                <a16:creationId xmlns:a16="http://schemas.microsoft.com/office/drawing/2014/main" id="{A4CE2443-D0ED-4EEC-BA4A-3F7AA91D81B8}"/>
              </a:ext>
            </a:extLst>
          </p:cNvPr>
          <p:cNvPicPr>
            <a:picLocks noChangeAspect="1"/>
          </p:cNvPicPr>
          <p:nvPr/>
        </p:nvPicPr>
        <p:blipFill>
          <a:blip r:embed="rId4"/>
          <a:stretch>
            <a:fillRect/>
          </a:stretch>
        </p:blipFill>
        <p:spPr>
          <a:xfrm>
            <a:off x="7036627" y="2811633"/>
            <a:ext cx="4864120" cy="2855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4273694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6A3326-B53E-455D-9CDC-1F44A02A0A1D}"/>
              </a:ext>
            </a:extLst>
          </p:cNvPr>
          <p:cNvSpPr>
            <a:spLocks noGrp="1"/>
          </p:cNvSpPr>
          <p:nvPr>
            <p:ph type="ctrTitle"/>
          </p:nvPr>
        </p:nvSpPr>
        <p:spPr>
          <a:xfrm>
            <a:off x="598310" y="406400"/>
            <a:ext cx="10563176" cy="869244"/>
          </a:xfrm>
        </p:spPr>
        <p:txBody>
          <a:bodyPr>
            <a:noAutofit/>
          </a:bodyPr>
          <a:lstStyle/>
          <a:p>
            <a:pPr algn="l"/>
            <a:r>
              <a:rPr lang="en-US" sz="4000" dirty="0">
                <a:latin typeface="Eras Medium ITC" panose="020B0602030504020804" pitchFamily="34" charset="0"/>
              </a:rPr>
              <a:t>What is Interest-Based Bargaining? (cont.)</a:t>
            </a:r>
            <a:endParaRPr lang="en-US" sz="4400" dirty="0">
              <a:latin typeface="Eras Medium ITC" panose="020B0602030504020804" pitchFamily="34" charset="0"/>
            </a:endParaRPr>
          </a:p>
        </p:txBody>
      </p:sp>
      <p:sp>
        <p:nvSpPr>
          <p:cNvPr id="6" name="Subtitle 5">
            <a:extLst>
              <a:ext uri="{FF2B5EF4-FFF2-40B4-BE49-F238E27FC236}">
                <a16:creationId xmlns:a16="http://schemas.microsoft.com/office/drawing/2014/main" id="{B3B5FEA0-FC8B-47AA-8F6E-4DFAEE0E91C2}"/>
              </a:ext>
            </a:extLst>
          </p:cNvPr>
          <p:cNvSpPr>
            <a:spLocks noGrp="1"/>
          </p:cNvSpPr>
          <p:nvPr>
            <p:ph type="subTitle" idx="1"/>
          </p:nvPr>
        </p:nvSpPr>
        <p:spPr>
          <a:xfrm>
            <a:off x="959557" y="1614310"/>
            <a:ext cx="6077070" cy="3538261"/>
          </a:xfrm>
        </p:spPr>
        <p:txBody>
          <a:bodyPr>
            <a:normAutofit fontScale="77500" lnSpcReduction="20000"/>
          </a:bodyPr>
          <a:lstStyle/>
          <a:p>
            <a:pPr algn="l">
              <a:buNone/>
              <a:defRPr/>
            </a:pPr>
            <a:r>
              <a:rPr lang="en-US" sz="4000" b="1" dirty="0"/>
              <a:t>IBB is also referred to as:</a:t>
            </a:r>
          </a:p>
          <a:p>
            <a:pPr marL="571500" indent="-571500" algn="l">
              <a:buFont typeface="Arial" panose="020B0604020202020204" pitchFamily="34" charset="0"/>
              <a:buChar char="•"/>
              <a:defRPr/>
            </a:pPr>
            <a:r>
              <a:rPr lang="en-US" sz="4000" dirty="0"/>
              <a:t>Win-Win Bargaining</a:t>
            </a:r>
          </a:p>
          <a:p>
            <a:pPr marL="571500" indent="-571500" algn="l">
              <a:buFont typeface="Arial" panose="020B0604020202020204" pitchFamily="34" charset="0"/>
              <a:buChar char="•"/>
              <a:defRPr/>
            </a:pPr>
            <a:r>
              <a:rPr lang="en-US" sz="4000" dirty="0"/>
              <a:t> Mutual Gains Bargaining</a:t>
            </a:r>
          </a:p>
          <a:p>
            <a:pPr marL="571500" indent="-571500" algn="l">
              <a:buFont typeface="Arial" panose="020B0604020202020204" pitchFamily="34" charset="0"/>
              <a:buChar char="•"/>
              <a:defRPr/>
            </a:pPr>
            <a:r>
              <a:rPr lang="en-US" sz="4000" dirty="0"/>
              <a:t>Principled or Interest-Based Negotiation</a:t>
            </a:r>
          </a:p>
          <a:p>
            <a:pPr marL="571500" indent="-571500" algn="l">
              <a:buFont typeface="Arial" panose="020B0604020202020204" pitchFamily="34" charset="0"/>
              <a:buChar char="•"/>
              <a:defRPr/>
            </a:pPr>
            <a:r>
              <a:rPr lang="en-US" sz="4000" dirty="0"/>
              <a:t>Interest-Based Problem Solving </a:t>
            </a:r>
          </a:p>
          <a:p>
            <a:pPr marL="571500" indent="-571500" algn="l">
              <a:buFont typeface="Arial" panose="020B0604020202020204" pitchFamily="34" charset="0"/>
              <a:buChar char="•"/>
              <a:defRPr/>
            </a:pPr>
            <a:r>
              <a:rPr lang="en-US" sz="4000" dirty="0"/>
              <a:t>Best Practice or Integrative Bargaining</a:t>
            </a:r>
          </a:p>
          <a:p>
            <a:pPr lvl="1" algn="l"/>
            <a:endParaRPr lang="en-US" dirty="0"/>
          </a:p>
        </p:txBody>
      </p:sp>
      <p:pic>
        <p:nvPicPr>
          <p:cNvPr id="7" name="Picture 6">
            <a:extLst>
              <a:ext uri="{FF2B5EF4-FFF2-40B4-BE49-F238E27FC236}">
                <a16:creationId xmlns:a16="http://schemas.microsoft.com/office/drawing/2014/main" id="{D89657A6-1FB0-4BD9-A87C-B948655002D6}"/>
              </a:ext>
            </a:extLst>
          </p:cNvPr>
          <p:cNvPicPr>
            <a:picLocks noChangeAspect="1"/>
          </p:cNvPicPr>
          <p:nvPr/>
        </p:nvPicPr>
        <p:blipFill>
          <a:blip r:embed="rId4"/>
          <a:stretch>
            <a:fillRect/>
          </a:stretch>
        </p:blipFill>
        <p:spPr>
          <a:xfrm>
            <a:off x="6812333" y="2678418"/>
            <a:ext cx="5018907" cy="3347572"/>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626026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6A3326-B53E-455D-9CDC-1F44A02A0A1D}"/>
              </a:ext>
            </a:extLst>
          </p:cNvPr>
          <p:cNvSpPr>
            <a:spLocks noGrp="1"/>
          </p:cNvSpPr>
          <p:nvPr>
            <p:ph type="ctrTitle"/>
          </p:nvPr>
        </p:nvSpPr>
        <p:spPr>
          <a:xfrm>
            <a:off x="598310" y="406400"/>
            <a:ext cx="10563176" cy="869244"/>
          </a:xfrm>
        </p:spPr>
        <p:txBody>
          <a:bodyPr>
            <a:noAutofit/>
          </a:bodyPr>
          <a:lstStyle/>
          <a:p>
            <a:pPr algn="l"/>
            <a:r>
              <a:rPr lang="en-US" sz="4000" dirty="0">
                <a:latin typeface="Eras Medium ITC" panose="020B0602030504020804" pitchFamily="34" charset="0"/>
              </a:rPr>
              <a:t>What is Interest-Based Bargaining? (cont.)</a:t>
            </a:r>
            <a:endParaRPr lang="en-US" sz="4400" dirty="0">
              <a:latin typeface="Eras Medium ITC" panose="020B0602030504020804" pitchFamily="34" charset="0"/>
            </a:endParaRPr>
          </a:p>
        </p:txBody>
      </p:sp>
      <p:sp>
        <p:nvSpPr>
          <p:cNvPr id="6" name="Subtitle 5">
            <a:extLst>
              <a:ext uri="{FF2B5EF4-FFF2-40B4-BE49-F238E27FC236}">
                <a16:creationId xmlns:a16="http://schemas.microsoft.com/office/drawing/2014/main" id="{B3B5FEA0-FC8B-47AA-8F6E-4DFAEE0E91C2}"/>
              </a:ext>
            </a:extLst>
          </p:cNvPr>
          <p:cNvSpPr>
            <a:spLocks noGrp="1"/>
          </p:cNvSpPr>
          <p:nvPr>
            <p:ph type="subTitle" idx="1"/>
          </p:nvPr>
        </p:nvSpPr>
        <p:spPr>
          <a:xfrm>
            <a:off x="959557" y="1614310"/>
            <a:ext cx="6077070" cy="3714045"/>
          </a:xfrm>
        </p:spPr>
        <p:txBody>
          <a:bodyPr>
            <a:normAutofit fontScale="77500" lnSpcReduction="20000"/>
          </a:bodyPr>
          <a:lstStyle/>
          <a:p>
            <a:pPr marL="0" indent="0" algn="l">
              <a:buNone/>
              <a:defRPr/>
            </a:pPr>
            <a:r>
              <a:rPr lang="en-US" sz="4000" b="1" dirty="0"/>
              <a:t>The Difference Between Adversarial Bargaining and IBB</a:t>
            </a:r>
          </a:p>
          <a:p>
            <a:pPr algn="l">
              <a:defRPr/>
            </a:pPr>
            <a:r>
              <a:rPr lang="en-US" sz="3600" dirty="0"/>
              <a:t>In traditional “adversarial” bargaining, parties dig into their positions and exchange demands.  </a:t>
            </a:r>
          </a:p>
          <a:p>
            <a:pPr algn="l">
              <a:defRPr/>
            </a:pPr>
            <a:r>
              <a:rPr lang="en-US" sz="3600" dirty="0"/>
              <a:t>In IBB, the parties focus on understanding the problem and identifying the interests that underlie each side’s issues needs and wants. </a:t>
            </a:r>
          </a:p>
          <a:p>
            <a:pPr lvl="1" algn="l"/>
            <a:endParaRPr lang="en-US" dirty="0"/>
          </a:p>
        </p:txBody>
      </p:sp>
      <p:pic>
        <p:nvPicPr>
          <p:cNvPr id="7" name="Picture 2" descr="http://perc.wa.gov/wp-content/uploads/2015/04/CollectiveBargaining-600x450.jpg">
            <a:extLst>
              <a:ext uri="{FF2B5EF4-FFF2-40B4-BE49-F238E27FC236}">
                <a16:creationId xmlns:a16="http://schemas.microsoft.com/office/drawing/2014/main" id="{5A93BFBC-8E08-40B4-8C2F-90BC91309B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4176" y="2152308"/>
            <a:ext cx="5142139" cy="3856605"/>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927607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6A3326-B53E-455D-9CDC-1F44A02A0A1D}"/>
              </a:ext>
            </a:extLst>
          </p:cNvPr>
          <p:cNvSpPr>
            <a:spLocks noGrp="1"/>
          </p:cNvSpPr>
          <p:nvPr>
            <p:ph type="ctrTitle"/>
          </p:nvPr>
        </p:nvSpPr>
        <p:spPr>
          <a:xfrm>
            <a:off x="598310" y="406400"/>
            <a:ext cx="10563176" cy="869244"/>
          </a:xfrm>
        </p:spPr>
        <p:txBody>
          <a:bodyPr>
            <a:noAutofit/>
          </a:bodyPr>
          <a:lstStyle/>
          <a:p>
            <a:pPr algn="l"/>
            <a:r>
              <a:rPr lang="en-US" sz="4000" dirty="0">
                <a:latin typeface="Eras Medium ITC" panose="020B0602030504020804" pitchFamily="34" charset="0"/>
              </a:rPr>
              <a:t>What is Interest-Based Bargaining? (cont.)</a:t>
            </a:r>
            <a:endParaRPr lang="en-US" sz="4400" dirty="0">
              <a:latin typeface="Eras Medium ITC" panose="020B0602030504020804" pitchFamily="34" charset="0"/>
            </a:endParaRPr>
          </a:p>
        </p:txBody>
      </p:sp>
      <p:sp>
        <p:nvSpPr>
          <p:cNvPr id="6" name="Subtitle 5">
            <a:extLst>
              <a:ext uri="{FF2B5EF4-FFF2-40B4-BE49-F238E27FC236}">
                <a16:creationId xmlns:a16="http://schemas.microsoft.com/office/drawing/2014/main" id="{B3B5FEA0-FC8B-47AA-8F6E-4DFAEE0E91C2}"/>
              </a:ext>
            </a:extLst>
          </p:cNvPr>
          <p:cNvSpPr>
            <a:spLocks noGrp="1"/>
          </p:cNvSpPr>
          <p:nvPr>
            <p:ph type="subTitle" idx="1"/>
          </p:nvPr>
        </p:nvSpPr>
        <p:spPr>
          <a:xfrm>
            <a:off x="959557" y="1614310"/>
            <a:ext cx="6077070" cy="3714045"/>
          </a:xfrm>
        </p:spPr>
        <p:txBody>
          <a:bodyPr>
            <a:normAutofit fontScale="70000" lnSpcReduction="20000"/>
          </a:bodyPr>
          <a:lstStyle/>
          <a:p>
            <a:pPr marL="571500" indent="-571500" algn="l">
              <a:buFont typeface="Arial" panose="020B0604020202020204" pitchFamily="34" charset="0"/>
              <a:buChar char="•"/>
              <a:defRPr/>
            </a:pPr>
            <a:r>
              <a:rPr lang="en-US" sz="4400" dirty="0"/>
              <a:t>IBB is a process that enables traditional negotiators to become “joint problem-solvers.” </a:t>
            </a:r>
          </a:p>
          <a:p>
            <a:pPr marL="571500" indent="-571500" algn="l">
              <a:buFont typeface="Arial" panose="020B0604020202020204" pitchFamily="34" charset="0"/>
              <a:buChar char="•"/>
              <a:defRPr/>
            </a:pPr>
            <a:r>
              <a:rPr lang="en-US" sz="4400" dirty="0"/>
              <a:t>IBB assumes that mutual gain is possible and that solutions which satisfy mutual interests are more durable. </a:t>
            </a:r>
          </a:p>
          <a:p>
            <a:pPr marL="571500" indent="-571500" algn="l">
              <a:buFont typeface="Arial" panose="020B0604020202020204" pitchFamily="34" charset="0"/>
              <a:buChar char="•"/>
              <a:defRPr/>
            </a:pPr>
            <a:r>
              <a:rPr lang="en-US" sz="4400" dirty="0"/>
              <a:t>The parties should help each other achieve a positive result.</a:t>
            </a:r>
          </a:p>
          <a:p>
            <a:pPr lvl="1" algn="l"/>
            <a:endParaRPr lang="en-US" dirty="0"/>
          </a:p>
        </p:txBody>
      </p:sp>
      <p:pic>
        <p:nvPicPr>
          <p:cNvPr id="7" name="Picture 6">
            <a:extLst>
              <a:ext uri="{FF2B5EF4-FFF2-40B4-BE49-F238E27FC236}">
                <a16:creationId xmlns:a16="http://schemas.microsoft.com/office/drawing/2014/main" id="{94F35E79-B293-49AE-941C-651169AF4B29}"/>
              </a:ext>
            </a:extLst>
          </p:cNvPr>
          <p:cNvPicPr>
            <a:picLocks noChangeAspect="1"/>
          </p:cNvPicPr>
          <p:nvPr/>
        </p:nvPicPr>
        <p:blipFill>
          <a:blip r:embed="rId4"/>
          <a:stretch>
            <a:fillRect/>
          </a:stretch>
        </p:blipFill>
        <p:spPr>
          <a:xfrm>
            <a:off x="7855511" y="2213190"/>
            <a:ext cx="3376932" cy="4020695"/>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704050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6A3326-B53E-455D-9CDC-1F44A02A0A1D}"/>
              </a:ext>
            </a:extLst>
          </p:cNvPr>
          <p:cNvSpPr>
            <a:spLocks noGrp="1"/>
          </p:cNvSpPr>
          <p:nvPr>
            <p:ph type="ctrTitle"/>
          </p:nvPr>
        </p:nvSpPr>
        <p:spPr>
          <a:xfrm>
            <a:off x="598310" y="406400"/>
            <a:ext cx="10563176" cy="869244"/>
          </a:xfrm>
        </p:spPr>
        <p:txBody>
          <a:bodyPr>
            <a:noAutofit/>
          </a:bodyPr>
          <a:lstStyle/>
          <a:p>
            <a:pPr algn="l"/>
            <a:r>
              <a:rPr lang="en-US" sz="4000" dirty="0">
                <a:latin typeface="Eras Medium ITC" panose="020B0602030504020804" pitchFamily="34" charset="0"/>
              </a:rPr>
              <a:t>What is Interest-Based Bargaining? (cont.)</a:t>
            </a:r>
            <a:endParaRPr lang="en-US" sz="4400" dirty="0">
              <a:latin typeface="Eras Medium ITC" panose="020B0602030504020804" pitchFamily="34" charset="0"/>
            </a:endParaRPr>
          </a:p>
        </p:txBody>
      </p:sp>
      <p:sp>
        <p:nvSpPr>
          <p:cNvPr id="6" name="Subtitle 5">
            <a:extLst>
              <a:ext uri="{FF2B5EF4-FFF2-40B4-BE49-F238E27FC236}">
                <a16:creationId xmlns:a16="http://schemas.microsoft.com/office/drawing/2014/main" id="{B3B5FEA0-FC8B-47AA-8F6E-4DFAEE0E91C2}"/>
              </a:ext>
            </a:extLst>
          </p:cNvPr>
          <p:cNvSpPr>
            <a:spLocks noGrp="1"/>
          </p:cNvSpPr>
          <p:nvPr>
            <p:ph type="subTitle" idx="1"/>
          </p:nvPr>
        </p:nvSpPr>
        <p:spPr>
          <a:xfrm>
            <a:off x="959557" y="1407886"/>
            <a:ext cx="6077070" cy="3962400"/>
          </a:xfrm>
        </p:spPr>
        <p:txBody>
          <a:bodyPr>
            <a:normAutofit fontScale="77500" lnSpcReduction="20000"/>
          </a:bodyPr>
          <a:lstStyle/>
          <a:p>
            <a:pPr algn="l">
              <a:lnSpc>
                <a:spcPct val="120000"/>
              </a:lnSpc>
              <a:spcBef>
                <a:spcPts val="0"/>
              </a:spcBef>
              <a:spcAft>
                <a:spcPts val="600"/>
              </a:spcAft>
              <a:buFontTx/>
              <a:buNone/>
            </a:pPr>
            <a:r>
              <a:rPr lang="en-US" sz="4400" b="1" dirty="0">
                <a:cs typeface="Arial" pitchFamily="34" charset="0"/>
              </a:rPr>
              <a:t>IBB has 3 distinct goals:</a:t>
            </a:r>
          </a:p>
          <a:p>
            <a:pPr algn="l">
              <a:lnSpc>
                <a:spcPct val="120000"/>
              </a:lnSpc>
              <a:spcBef>
                <a:spcPts val="0"/>
              </a:spcBef>
              <a:spcAft>
                <a:spcPts val="600"/>
              </a:spcAft>
              <a:buFontTx/>
              <a:buNone/>
            </a:pPr>
            <a:endParaRPr lang="en-US" sz="2600" b="1" dirty="0">
              <a:cs typeface="Arial" pitchFamily="34" charset="0"/>
            </a:endParaRPr>
          </a:p>
          <a:p>
            <a:pPr marL="514350" indent="-514350" algn="l">
              <a:lnSpc>
                <a:spcPct val="120000"/>
              </a:lnSpc>
              <a:spcBef>
                <a:spcPts val="0"/>
              </a:spcBef>
              <a:buAutoNum type="arabicParenR"/>
            </a:pPr>
            <a:r>
              <a:rPr lang="en-US" sz="4100" dirty="0">
                <a:cs typeface="Arial" pitchFamily="34" charset="0"/>
              </a:rPr>
              <a:t>to reach a mutually desired and durable result</a:t>
            </a:r>
          </a:p>
          <a:p>
            <a:pPr marL="514350" indent="-514350" algn="l">
              <a:lnSpc>
                <a:spcPct val="120000"/>
              </a:lnSpc>
              <a:spcBef>
                <a:spcPts val="0"/>
              </a:spcBef>
              <a:buAutoNum type="arabicParenR"/>
            </a:pPr>
            <a:r>
              <a:rPr lang="en-US" sz="4100" dirty="0">
                <a:cs typeface="Arial" pitchFamily="34" charset="0"/>
              </a:rPr>
              <a:t>to reach agreement efficiently and fairly</a:t>
            </a:r>
          </a:p>
          <a:p>
            <a:pPr marL="514350" indent="-514350" algn="l">
              <a:lnSpc>
                <a:spcPct val="120000"/>
              </a:lnSpc>
              <a:spcBef>
                <a:spcPts val="0"/>
              </a:spcBef>
              <a:buAutoNum type="arabicParenR"/>
            </a:pPr>
            <a:r>
              <a:rPr lang="en-US" sz="4100" dirty="0">
                <a:cs typeface="Arial" pitchFamily="34" charset="0"/>
              </a:rPr>
              <a:t>to keep the relationship intact</a:t>
            </a:r>
          </a:p>
          <a:p>
            <a:pPr lvl="1" algn="l"/>
            <a:endParaRPr lang="en-US" dirty="0"/>
          </a:p>
        </p:txBody>
      </p:sp>
      <p:pic>
        <p:nvPicPr>
          <p:cNvPr id="7" name="Picture 6">
            <a:extLst>
              <a:ext uri="{FF2B5EF4-FFF2-40B4-BE49-F238E27FC236}">
                <a16:creationId xmlns:a16="http://schemas.microsoft.com/office/drawing/2014/main" id="{28E5E851-6E63-4404-BFBB-205E0D33F16D}"/>
              </a:ext>
            </a:extLst>
          </p:cNvPr>
          <p:cNvPicPr>
            <a:picLocks noChangeAspect="1"/>
          </p:cNvPicPr>
          <p:nvPr/>
        </p:nvPicPr>
        <p:blipFill>
          <a:blip r:embed="rId4"/>
          <a:stretch>
            <a:fillRect/>
          </a:stretch>
        </p:blipFill>
        <p:spPr>
          <a:xfrm>
            <a:off x="7036627" y="3258511"/>
            <a:ext cx="4659086" cy="2326162"/>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638447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7D554F-58E8-497D-B48B-0312782C0A4E}"/>
              </a:ext>
            </a:extLst>
          </p:cNvPr>
          <p:cNvSpPr>
            <a:spLocks noGrp="1"/>
          </p:cNvSpPr>
          <p:nvPr>
            <p:ph type="title"/>
          </p:nvPr>
        </p:nvSpPr>
        <p:spPr>
          <a:xfrm>
            <a:off x="839788" y="457200"/>
            <a:ext cx="10684555" cy="762000"/>
          </a:xfrm>
        </p:spPr>
        <p:txBody>
          <a:bodyPr>
            <a:normAutofit/>
          </a:bodyPr>
          <a:lstStyle/>
          <a:p>
            <a:r>
              <a:rPr lang="en-US" sz="4000" dirty="0">
                <a:latin typeface="Eras Medium ITC" panose="020B0602030504020804" pitchFamily="34" charset="0"/>
              </a:rPr>
              <a:t>Six Principles of Interest-Based Bargaining</a:t>
            </a:r>
          </a:p>
        </p:txBody>
      </p:sp>
      <p:sp>
        <p:nvSpPr>
          <p:cNvPr id="8" name="Text Placeholder 7">
            <a:extLst>
              <a:ext uri="{FF2B5EF4-FFF2-40B4-BE49-F238E27FC236}">
                <a16:creationId xmlns:a16="http://schemas.microsoft.com/office/drawing/2014/main" id="{489C6379-AF25-40E7-BB8A-48BBD8BB1B46}"/>
              </a:ext>
            </a:extLst>
          </p:cNvPr>
          <p:cNvSpPr>
            <a:spLocks noGrp="1"/>
          </p:cNvSpPr>
          <p:nvPr>
            <p:ph type="body" sz="half" idx="2"/>
          </p:nvPr>
        </p:nvSpPr>
        <p:spPr>
          <a:xfrm>
            <a:off x="1013956" y="1523206"/>
            <a:ext cx="4980441" cy="4688908"/>
          </a:xfrm>
        </p:spPr>
        <p:txBody>
          <a:bodyPr/>
          <a:lstStyle/>
          <a:p>
            <a:pPr marL="0" lvl="0" indent="0">
              <a:buNone/>
            </a:pPr>
            <a:r>
              <a:rPr lang="en-US" sz="2800" dirty="0"/>
              <a:t>1) Sharing relevant information is critical for effective solutions.</a:t>
            </a:r>
          </a:p>
          <a:p>
            <a:pPr marL="0" lvl="0" indent="0">
              <a:buNone/>
            </a:pPr>
            <a:endParaRPr lang="en-US" sz="1800" dirty="0"/>
          </a:p>
          <a:p>
            <a:pPr marL="0" lvl="0" indent="0">
              <a:buNone/>
            </a:pPr>
            <a:r>
              <a:rPr lang="en-US" sz="2800" dirty="0"/>
              <a:t>2) Focus on issues, not personalities. </a:t>
            </a:r>
          </a:p>
          <a:p>
            <a:pPr lvl="0">
              <a:buFont typeface="Wingdings" pitchFamily="2" charset="2"/>
              <a:buChar char="Ø"/>
            </a:pPr>
            <a:endParaRPr lang="en-US" sz="1800" dirty="0"/>
          </a:p>
          <a:p>
            <a:pPr marL="0" lvl="0" indent="0">
              <a:buNone/>
            </a:pPr>
            <a:r>
              <a:rPr lang="en-US" sz="2800" dirty="0"/>
              <a:t>3) Focus on the present and future, not the past. </a:t>
            </a:r>
          </a:p>
          <a:p>
            <a:endParaRPr lang="en-US" dirty="0"/>
          </a:p>
        </p:txBody>
      </p:sp>
      <p:sp>
        <p:nvSpPr>
          <p:cNvPr id="5" name="Slide Number Placeholder 4">
            <a:extLst>
              <a:ext uri="{FF2B5EF4-FFF2-40B4-BE49-F238E27FC236}">
                <a16:creationId xmlns:a16="http://schemas.microsoft.com/office/drawing/2014/main" id="{AEAB8068-3F12-4E4B-A4D0-451D6FCC34D9}"/>
              </a:ext>
            </a:extLst>
          </p:cNvPr>
          <p:cNvSpPr>
            <a:spLocks noGrp="1"/>
          </p:cNvSpPr>
          <p:nvPr>
            <p:ph type="sldNum" sz="quarter" idx="12"/>
          </p:nvPr>
        </p:nvSpPr>
        <p:spPr/>
        <p:txBody>
          <a:bodyPr/>
          <a:lstStyle/>
          <a:p>
            <a:pPr>
              <a:defRPr/>
            </a:pPr>
            <a:fld id="{326D6D52-623E-4DC4-BEE7-9AA2D0D35E5A}" type="slidenum">
              <a:rPr lang="en-US" smtClean="0">
                <a:solidFill>
                  <a:prstClr val="black">
                    <a:tint val="75000"/>
                  </a:prstClr>
                </a:solidFill>
              </a:rPr>
              <a:pPr>
                <a:defRPr/>
              </a:pPr>
              <a:t>18</a:t>
            </a:fld>
            <a:endParaRPr lang="en-US">
              <a:solidFill>
                <a:prstClr val="black">
                  <a:tint val="75000"/>
                </a:prstClr>
              </a:solidFill>
            </a:endParaRPr>
          </a:p>
        </p:txBody>
      </p:sp>
      <p:sp>
        <p:nvSpPr>
          <p:cNvPr id="10" name="TextBox 9">
            <a:extLst>
              <a:ext uri="{FF2B5EF4-FFF2-40B4-BE49-F238E27FC236}">
                <a16:creationId xmlns:a16="http://schemas.microsoft.com/office/drawing/2014/main" id="{FD8E0BDC-6F6F-4242-8132-F834B564E33D}"/>
              </a:ext>
            </a:extLst>
          </p:cNvPr>
          <p:cNvSpPr txBox="1"/>
          <p:nvPr/>
        </p:nvSpPr>
        <p:spPr>
          <a:xfrm>
            <a:off x="6182065" y="1523206"/>
            <a:ext cx="5632564" cy="4832092"/>
          </a:xfrm>
          <a:prstGeom prst="rect">
            <a:avLst/>
          </a:prstGeom>
          <a:noFill/>
        </p:spPr>
        <p:txBody>
          <a:bodyPr wrap="square">
            <a:spAutoFit/>
          </a:bodyPr>
          <a:lstStyle/>
          <a:p>
            <a:pPr marL="0" lvl="0" indent="0">
              <a:buNone/>
            </a:pPr>
            <a:r>
              <a:rPr lang="en-US" sz="2800" dirty="0"/>
              <a:t>4) Focus on the interests underlying the issues.</a:t>
            </a:r>
          </a:p>
          <a:p>
            <a:pPr lvl="0">
              <a:buNone/>
            </a:pPr>
            <a:r>
              <a:rPr lang="en-US" sz="2800" dirty="0"/>
              <a:t> </a:t>
            </a:r>
          </a:p>
          <a:p>
            <a:pPr marL="0" lvl="0" indent="0">
              <a:buNone/>
            </a:pPr>
            <a:r>
              <a:rPr lang="en-US" sz="2800" dirty="0"/>
              <a:t>5) Focus on mutual interests and helping to satisfy the other party’s interests as well as your own. </a:t>
            </a:r>
          </a:p>
          <a:p>
            <a:pPr lvl="0">
              <a:buNone/>
            </a:pPr>
            <a:endParaRPr lang="en-US" sz="2800" dirty="0"/>
          </a:p>
          <a:p>
            <a:pPr marL="0" indent="0">
              <a:buNone/>
            </a:pPr>
            <a:r>
              <a:rPr lang="en-US" sz="2800" dirty="0"/>
              <a:t>6) Options developed to satisfy those interests should be evaluated by objective criteria, rather than power or leverage.</a:t>
            </a:r>
          </a:p>
        </p:txBody>
      </p:sp>
    </p:spTree>
    <p:custDataLst>
      <p:tags r:id="rId1"/>
    </p:custDataLst>
    <p:extLst>
      <p:ext uri="{BB962C8B-B14F-4D97-AF65-F5344CB8AC3E}">
        <p14:creationId xmlns:p14="http://schemas.microsoft.com/office/powerpoint/2010/main" val="912983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7D554F-58E8-497D-B48B-0312782C0A4E}"/>
              </a:ext>
            </a:extLst>
          </p:cNvPr>
          <p:cNvSpPr>
            <a:spLocks noGrp="1"/>
          </p:cNvSpPr>
          <p:nvPr>
            <p:ph type="title"/>
          </p:nvPr>
        </p:nvSpPr>
        <p:spPr>
          <a:xfrm>
            <a:off x="839788" y="457200"/>
            <a:ext cx="10684555" cy="762000"/>
          </a:xfrm>
        </p:spPr>
        <p:txBody>
          <a:bodyPr>
            <a:normAutofit/>
          </a:bodyPr>
          <a:lstStyle/>
          <a:p>
            <a:r>
              <a:rPr lang="en-US" sz="4400" dirty="0">
                <a:latin typeface="Eras Medium ITC" panose="020B0602030504020804" pitchFamily="34" charset="0"/>
              </a:rPr>
              <a:t>What is required to be successful? </a:t>
            </a:r>
          </a:p>
        </p:txBody>
      </p:sp>
      <p:sp>
        <p:nvSpPr>
          <p:cNvPr id="8" name="Text Placeholder 7">
            <a:extLst>
              <a:ext uri="{FF2B5EF4-FFF2-40B4-BE49-F238E27FC236}">
                <a16:creationId xmlns:a16="http://schemas.microsoft.com/office/drawing/2014/main" id="{489C6379-AF25-40E7-BB8A-48BBD8BB1B46}"/>
              </a:ext>
            </a:extLst>
          </p:cNvPr>
          <p:cNvSpPr>
            <a:spLocks noGrp="1"/>
          </p:cNvSpPr>
          <p:nvPr>
            <p:ph type="body" sz="half" idx="2"/>
          </p:nvPr>
        </p:nvSpPr>
        <p:spPr>
          <a:xfrm>
            <a:off x="1623556" y="1421606"/>
            <a:ext cx="4980441" cy="4688908"/>
          </a:xfrm>
        </p:spPr>
        <p:txBody>
          <a:bodyPr>
            <a:normAutofit lnSpcReduction="10000"/>
          </a:bodyPr>
          <a:lstStyle/>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ysClr val="windowText" lastClr="000000"/>
                </a:solidFill>
                <a:effectLst/>
                <a:uLnTx/>
                <a:uFillTx/>
              </a:rPr>
              <a:t>Evidence of labor-management cooperation during the past contract term.</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ysClr val="windowText" lastClr="000000"/>
                </a:solidFill>
                <a:effectLst/>
                <a:uLnTx/>
                <a:uFillTx/>
              </a:rPr>
              <a:t>Sufficient time remaining prior to contract expiration to complete the sequence of decision-making about IBB,  </a:t>
            </a:r>
          </a:p>
          <a:p>
            <a:pPr marR="0" lvl="0" defTabSz="914400" eaLnBrk="1" fontAlgn="auto" latinLnBrk="0" hangingPunct="1">
              <a:lnSpc>
                <a:spcPct val="100000"/>
              </a:lnSpc>
              <a:spcBef>
                <a:spcPts val="0"/>
              </a:spcBef>
              <a:spcAft>
                <a:spcPts val="0"/>
              </a:spcAft>
              <a:buClrTx/>
              <a:buSzTx/>
              <a:tabLst/>
              <a:defRPr/>
            </a:pPr>
            <a:r>
              <a:rPr lang="en-US" sz="2800" kern="0" dirty="0">
                <a:solidFill>
                  <a:sysClr val="windowText" lastClr="000000"/>
                </a:solidFill>
              </a:rPr>
              <a:t>             </a:t>
            </a:r>
            <a:r>
              <a:rPr kumimoji="0" lang="en-US" sz="2800" b="0" i="0" u="none" strike="noStrike" kern="0" cap="none" spc="0" normalizeH="0" baseline="0" noProof="0" dirty="0">
                <a:ln>
                  <a:noFill/>
                </a:ln>
                <a:solidFill>
                  <a:sysClr val="windowText" lastClr="000000"/>
                </a:solidFill>
                <a:effectLst/>
                <a:uLnTx/>
                <a:uFillTx/>
              </a:rPr>
              <a:t> </a:t>
            </a:r>
            <a:r>
              <a:rPr kumimoji="0" lang="en-US" sz="2800" b="0" i="0" u="none" strike="noStrike" kern="0" cap="none" spc="0" normalizeH="0" baseline="0" noProof="0" dirty="0">
                <a:ln>
                  <a:noFill/>
                </a:ln>
                <a:solidFill>
                  <a:srgbClr val="002060"/>
                </a:solidFill>
                <a:effectLst/>
                <a:uLnTx/>
                <a:uFillTx/>
              </a:rPr>
              <a:t>training and application</a:t>
            </a:r>
          </a:p>
          <a:p>
            <a:pPr marR="0" lvl="0" defTabSz="914400" eaLnBrk="1" fontAlgn="auto" latinLnBrk="0" hangingPunct="1">
              <a:lnSpc>
                <a:spcPct val="100000"/>
              </a:lnSpc>
              <a:spcBef>
                <a:spcPts val="0"/>
              </a:spcBef>
              <a:spcAft>
                <a:spcPts val="0"/>
              </a:spcAft>
              <a:buClrTx/>
              <a:buSzTx/>
              <a:tabLst/>
              <a:defRPr/>
            </a:pPr>
            <a:r>
              <a:rPr lang="en-US" sz="2800" kern="0" dirty="0">
                <a:solidFill>
                  <a:srgbClr val="002060"/>
                </a:solidFill>
              </a:rPr>
              <a:t>               </a:t>
            </a:r>
            <a:r>
              <a:rPr kumimoji="0" lang="en-US" sz="2800" b="0" i="0" u="none" strike="noStrike" kern="0" cap="none" spc="0" normalizeH="0" baseline="0" noProof="0" dirty="0">
                <a:ln>
                  <a:noFill/>
                </a:ln>
                <a:solidFill>
                  <a:srgbClr val="002060"/>
                </a:solidFill>
                <a:effectLst/>
                <a:uLnTx/>
                <a:uFillTx/>
              </a:rPr>
              <a:t> of the process.</a:t>
            </a:r>
          </a:p>
          <a:p>
            <a:endParaRPr lang="en-US" dirty="0"/>
          </a:p>
        </p:txBody>
      </p:sp>
      <p:sp>
        <p:nvSpPr>
          <p:cNvPr id="5" name="Slide Number Placeholder 4">
            <a:extLst>
              <a:ext uri="{FF2B5EF4-FFF2-40B4-BE49-F238E27FC236}">
                <a16:creationId xmlns:a16="http://schemas.microsoft.com/office/drawing/2014/main" id="{AEAB8068-3F12-4E4B-A4D0-451D6FCC34D9}"/>
              </a:ext>
            </a:extLst>
          </p:cNvPr>
          <p:cNvSpPr>
            <a:spLocks noGrp="1"/>
          </p:cNvSpPr>
          <p:nvPr>
            <p:ph type="sldNum" sz="quarter" idx="12"/>
          </p:nvPr>
        </p:nvSpPr>
        <p:spPr/>
        <p:txBody>
          <a:bodyPr/>
          <a:lstStyle/>
          <a:p>
            <a:pPr>
              <a:defRPr/>
            </a:pPr>
            <a:fld id="{326D6D52-623E-4DC4-BEE7-9AA2D0D35E5A}" type="slidenum">
              <a:rPr lang="en-US" smtClean="0">
                <a:solidFill>
                  <a:prstClr val="black">
                    <a:tint val="75000"/>
                  </a:prstClr>
                </a:solidFill>
              </a:rPr>
              <a:pPr>
                <a:defRPr/>
              </a:pPr>
              <a:t>19</a:t>
            </a:fld>
            <a:endParaRPr lang="en-US">
              <a:solidFill>
                <a:prstClr val="black">
                  <a:tint val="75000"/>
                </a:prstClr>
              </a:solidFill>
            </a:endParaRPr>
          </a:p>
        </p:txBody>
      </p:sp>
      <p:sp>
        <p:nvSpPr>
          <p:cNvPr id="10" name="TextBox 9">
            <a:extLst>
              <a:ext uri="{FF2B5EF4-FFF2-40B4-BE49-F238E27FC236}">
                <a16:creationId xmlns:a16="http://schemas.microsoft.com/office/drawing/2014/main" id="{FD8E0BDC-6F6F-4242-8132-F834B564E33D}"/>
              </a:ext>
            </a:extLst>
          </p:cNvPr>
          <p:cNvSpPr txBox="1"/>
          <p:nvPr/>
        </p:nvSpPr>
        <p:spPr>
          <a:xfrm>
            <a:off x="6834187" y="1334524"/>
            <a:ext cx="4980442" cy="4832092"/>
          </a:xfrm>
          <a:prstGeom prst="rect">
            <a:avLst/>
          </a:prstGeom>
          <a:noFill/>
        </p:spPr>
        <p:txBody>
          <a:bodyPr wrap="square">
            <a:spAutoFit/>
          </a:bodyPr>
          <a:lstStyle/>
          <a:p>
            <a:pPr marL="457200" indent="-457200" eaLnBrk="1" hangingPunct="1">
              <a:buFont typeface="Arial" panose="020B0604020202020204" pitchFamily="34" charset="0"/>
              <a:buChar char="•"/>
              <a:defRPr/>
            </a:pPr>
            <a:r>
              <a:rPr lang="en-US" sz="2800" dirty="0"/>
              <a:t>Willingness of the parties to fully share relevant bargaining information.</a:t>
            </a:r>
          </a:p>
          <a:p>
            <a:pPr marL="457200" indent="-457200" eaLnBrk="1" hangingPunct="1">
              <a:buFont typeface="Arial" panose="020B0604020202020204" pitchFamily="34" charset="0"/>
              <a:buChar char="•"/>
              <a:defRPr/>
            </a:pPr>
            <a:endParaRPr lang="en-US" sz="2800" dirty="0"/>
          </a:p>
          <a:p>
            <a:pPr marL="457200" lvl="0" indent="-457200">
              <a:buFont typeface="Arial" panose="020B0604020202020204" pitchFamily="34" charset="0"/>
              <a:buChar char="•"/>
            </a:pPr>
            <a:r>
              <a:rPr lang="en-US" sz="2800" dirty="0"/>
              <a:t>Willingness to forgo power as the sole method of "winning.“</a:t>
            </a:r>
          </a:p>
          <a:p>
            <a:pPr marL="457200" indent="-457200">
              <a:buFont typeface="Arial" panose="020B0604020202020204" pitchFamily="34" charset="0"/>
              <a:buChar char="•"/>
            </a:pPr>
            <a:endParaRPr lang="en-US" sz="2800" dirty="0"/>
          </a:p>
          <a:p>
            <a:pPr marL="457200" lvl="0" indent="-457200">
              <a:buFont typeface="Arial" panose="020B0604020202020204" pitchFamily="34" charset="0"/>
              <a:buChar char="•"/>
            </a:pPr>
            <a:r>
              <a:rPr lang="en-US" sz="2800" dirty="0"/>
              <a:t>Understanding and acceptance of the process by all participants and their constituents.</a:t>
            </a:r>
          </a:p>
        </p:txBody>
      </p:sp>
    </p:spTree>
    <p:custDataLst>
      <p:tags r:id="rId1"/>
    </p:custDataLst>
    <p:extLst>
      <p:ext uri="{BB962C8B-B14F-4D97-AF65-F5344CB8AC3E}">
        <p14:creationId xmlns:p14="http://schemas.microsoft.com/office/powerpoint/2010/main" val="309327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71714" y="989556"/>
            <a:ext cx="8824993" cy="2668044"/>
          </a:xfrm>
          <a:solidFill>
            <a:schemeClr val="bg1"/>
          </a:solidFill>
        </p:spPr>
        <p:txBody>
          <a:bodyPr anchor="t">
            <a:noAutofit/>
          </a:bodyPr>
          <a:lstStyle/>
          <a:p>
            <a:pPr algn="l"/>
            <a:r>
              <a:rPr lang="en-US" sz="5400" dirty="0">
                <a:latin typeface="Eras Medium ITC" panose="020B0602030504020804" pitchFamily="34" charset="0"/>
              </a:rPr>
              <a:t>Module 2:</a:t>
            </a:r>
            <a:br>
              <a:rPr lang="en-US" sz="5400" dirty="0">
                <a:latin typeface="Eras Medium ITC" panose="020B0602030504020804" pitchFamily="34" charset="0"/>
              </a:rPr>
            </a:br>
            <a:r>
              <a:rPr lang="en-US" sz="7200" dirty="0">
                <a:latin typeface="Eras Medium ITC" panose="020B0602030504020804" pitchFamily="34" charset="0"/>
              </a:rPr>
              <a:t>Negotiation Skills</a:t>
            </a:r>
          </a:p>
        </p:txBody>
      </p:sp>
      <p:pic>
        <p:nvPicPr>
          <p:cNvPr id="3" name="Picture 2"/>
          <p:cNvPicPr>
            <a:picLocks noChangeAspect="1"/>
          </p:cNvPicPr>
          <p:nvPr/>
        </p:nvPicPr>
        <p:blipFill rotWithShape="1">
          <a:blip r:embed="rId5"/>
          <a:srcRect l="18963" t="20334" r="18262"/>
          <a:stretch/>
        </p:blipFill>
        <p:spPr>
          <a:xfrm>
            <a:off x="8905379" y="2933896"/>
            <a:ext cx="3097314" cy="2100334"/>
          </a:xfrm>
          <a:prstGeom prst="rect">
            <a:avLst/>
          </a:prstGeom>
          <a:solidFill>
            <a:srgbClr val="FFFFFF">
              <a:shade val="85000"/>
            </a:srgbClr>
          </a:solidFill>
          <a:ln w="88900" cap="sq">
            <a:solidFill>
              <a:srgbClr val="FFFFFF"/>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EBAEE17F-E9EB-4E76-BA49-A4FA0C01613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89307" y="2933896"/>
            <a:ext cx="4506437" cy="2668043"/>
          </a:xfrm>
          <a:prstGeom prst="rect">
            <a:avLst/>
          </a:prstGeom>
          <a:solidFill>
            <a:srgbClr val="FFFFFF">
              <a:shade val="85000"/>
            </a:srgbClr>
          </a:solidFill>
          <a:ln w="88900" cap="sq">
            <a:solidFill>
              <a:srgbClr val="FFFFFF"/>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A12FDE86-8236-476C-85A9-C65D789D421C}"/>
              </a:ext>
            </a:extLst>
          </p:cNvPr>
          <p:cNvPicPr>
            <a:picLocks noChangeAspect="1"/>
          </p:cNvPicPr>
          <p:nvPr/>
        </p:nvPicPr>
        <p:blipFill rotWithShape="1">
          <a:blip r:embed="rId7"/>
          <a:srcRect l="6800"/>
          <a:stretch/>
        </p:blipFill>
        <p:spPr>
          <a:xfrm>
            <a:off x="5220559" y="3984063"/>
            <a:ext cx="3071559" cy="2112981"/>
          </a:xfrm>
          <a:prstGeom prst="rect">
            <a:avLst/>
          </a:prstGeom>
          <a:solidFill>
            <a:srgbClr val="FFFFFF">
              <a:shade val="85000"/>
            </a:srgbClr>
          </a:solidFill>
          <a:ln w="88900" cap="sq">
            <a:solidFill>
              <a:srgbClr val="FFFFFF"/>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884442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6A3326-B53E-455D-9CDC-1F44A02A0A1D}"/>
              </a:ext>
            </a:extLst>
          </p:cNvPr>
          <p:cNvSpPr>
            <a:spLocks noGrp="1"/>
          </p:cNvSpPr>
          <p:nvPr>
            <p:ph type="ctrTitle"/>
          </p:nvPr>
        </p:nvSpPr>
        <p:spPr>
          <a:xfrm>
            <a:off x="598310" y="406400"/>
            <a:ext cx="10563176" cy="869244"/>
          </a:xfrm>
        </p:spPr>
        <p:txBody>
          <a:bodyPr>
            <a:noAutofit/>
          </a:bodyPr>
          <a:lstStyle/>
          <a:p>
            <a:pPr algn="l"/>
            <a:r>
              <a:rPr lang="en-US" sz="4400" dirty="0">
                <a:solidFill>
                  <a:srgbClr val="002060"/>
                </a:solidFill>
                <a:latin typeface="Eras Medium ITC" panose="020B0602030504020804" pitchFamily="34" charset="0"/>
              </a:rPr>
              <a:t>IBB Getting Started</a:t>
            </a:r>
            <a:endParaRPr lang="en-US" sz="4800" dirty="0">
              <a:solidFill>
                <a:srgbClr val="002060"/>
              </a:solidFill>
              <a:latin typeface="Eras Medium ITC" panose="020B0602030504020804" pitchFamily="34" charset="0"/>
            </a:endParaRPr>
          </a:p>
        </p:txBody>
      </p:sp>
      <p:sp>
        <p:nvSpPr>
          <p:cNvPr id="6" name="Subtitle 5">
            <a:extLst>
              <a:ext uri="{FF2B5EF4-FFF2-40B4-BE49-F238E27FC236}">
                <a16:creationId xmlns:a16="http://schemas.microsoft.com/office/drawing/2014/main" id="{B3B5FEA0-FC8B-47AA-8F6E-4DFAEE0E91C2}"/>
              </a:ext>
            </a:extLst>
          </p:cNvPr>
          <p:cNvSpPr>
            <a:spLocks noGrp="1"/>
          </p:cNvSpPr>
          <p:nvPr>
            <p:ph type="subTitle" idx="1"/>
          </p:nvPr>
        </p:nvSpPr>
        <p:spPr>
          <a:xfrm>
            <a:off x="959557" y="1614310"/>
            <a:ext cx="6077070" cy="3714045"/>
          </a:xfrm>
        </p:spPr>
        <p:txBody>
          <a:bodyPr>
            <a:normAutofit fontScale="70000" lnSpcReduction="20000"/>
          </a:bodyPr>
          <a:lstStyle/>
          <a:p>
            <a:pPr marL="457200" marR="0" lvl="0" indent="-4572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0" cap="none" spc="0" normalizeH="0" baseline="0" noProof="0" dirty="0">
                <a:ln>
                  <a:noFill/>
                </a:ln>
                <a:solidFill>
                  <a:sysClr val="windowText" lastClr="000000"/>
                </a:solidFill>
                <a:effectLst/>
                <a:uLnTx/>
                <a:uFillTx/>
              </a:rPr>
              <a:t>Training with IBB experienced facilitator</a:t>
            </a:r>
          </a:p>
          <a:p>
            <a:pPr marL="457200" marR="0" lvl="0" indent="-4572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0" cap="none" spc="0" normalizeH="0" baseline="0" noProof="0" dirty="0">
                <a:ln>
                  <a:noFill/>
                </a:ln>
                <a:solidFill>
                  <a:sysClr val="windowText" lastClr="000000"/>
                </a:solidFill>
                <a:effectLst/>
                <a:uLnTx/>
                <a:uFillTx/>
              </a:rPr>
              <a:t>Joint meeting of the participants and mediators to reach agreement on ground rules and protocols</a:t>
            </a:r>
          </a:p>
          <a:p>
            <a:pPr marL="457200" marR="0" lvl="0" indent="-4572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0" cap="none" spc="0" normalizeH="0" baseline="0" noProof="0" dirty="0">
                <a:ln>
                  <a:noFill/>
                </a:ln>
                <a:solidFill>
                  <a:sysClr val="windowText" lastClr="000000"/>
                </a:solidFill>
                <a:effectLst/>
                <a:uLnTx/>
                <a:uFillTx/>
              </a:rPr>
              <a:t>Bargaining begins with discussion of issues and interests</a:t>
            </a:r>
            <a:br>
              <a:rPr kumimoji="0" lang="en-US" sz="4400" b="0" i="0" u="none" strike="noStrike" kern="0" cap="none" spc="0" normalizeH="0" baseline="0" noProof="0" dirty="0">
                <a:ln>
                  <a:noFill/>
                </a:ln>
                <a:solidFill>
                  <a:sysClr val="windowText" lastClr="000000"/>
                </a:solidFill>
                <a:effectLst/>
                <a:uLnTx/>
                <a:uFillTx/>
              </a:rPr>
            </a:br>
            <a:endParaRPr kumimoji="0" lang="en-US" sz="4400" b="0" i="0" u="none" strike="noStrike" kern="0" cap="none" spc="0" normalizeH="0" baseline="0" noProof="0" dirty="0">
              <a:ln>
                <a:noFill/>
              </a:ln>
              <a:solidFill>
                <a:sysClr val="windowText" lastClr="000000"/>
              </a:solidFill>
              <a:effectLst/>
              <a:uLnTx/>
              <a:uFillTx/>
            </a:endParaRPr>
          </a:p>
          <a:p>
            <a:pPr lvl="1" algn="l"/>
            <a:endParaRPr lang="en-US" dirty="0"/>
          </a:p>
        </p:txBody>
      </p:sp>
      <p:pic>
        <p:nvPicPr>
          <p:cNvPr id="7" name="Picture 6">
            <a:extLst>
              <a:ext uri="{FF2B5EF4-FFF2-40B4-BE49-F238E27FC236}">
                <a16:creationId xmlns:a16="http://schemas.microsoft.com/office/drawing/2014/main" id="{94F35E79-B293-49AE-941C-651169AF4B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24917" y="2133600"/>
            <a:ext cx="5175567" cy="3452536"/>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091747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6A3326-B53E-455D-9CDC-1F44A02A0A1D}"/>
              </a:ext>
            </a:extLst>
          </p:cNvPr>
          <p:cNvSpPr>
            <a:spLocks noGrp="1"/>
          </p:cNvSpPr>
          <p:nvPr>
            <p:ph type="ctrTitle"/>
          </p:nvPr>
        </p:nvSpPr>
        <p:spPr>
          <a:xfrm>
            <a:off x="598310" y="406400"/>
            <a:ext cx="10563176" cy="869244"/>
          </a:xfrm>
        </p:spPr>
        <p:txBody>
          <a:bodyPr>
            <a:noAutofit/>
          </a:bodyPr>
          <a:lstStyle/>
          <a:p>
            <a:pPr algn="l"/>
            <a:r>
              <a:rPr lang="en-US" sz="4400" dirty="0">
                <a:solidFill>
                  <a:srgbClr val="002060"/>
                </a:solidFill>
                <a:latin typeface="Eras Medium ITC" panose="020B0602030504020804" pitchFamily="34" charset="0"/>
              </a:rPr>
              <a:t>IBB Training</a:t>
            </a:r>
            <a:endParaRPr lang="en-US" sz="4800" dirty="0">
              <a:solidFill>
                <a:srgbClr val="002060"/>
              </a:solidFill>
              <a:latin typeface="Eras Medium ITC" panose="020B0602030504020804" pitchFamily="34" charset="0"/>
            </a:endParaRPr>
          </a:p>
        </p:txBody>
      </p:sp>
      <p:sp>
        <p:nvSpPr>
          <p:cNvPr id="6" name="Subtitle 5">
            <a:extLst>
              <a:ext uri="{FF2B5EF4-FFF2-40B4-BE49-F238E27FC236}">
                <a16:creationId xmlns:a16="http://schemas.microsoft.com/office/drawing/2014/main" id="{B3B5FEA0-FC8B-47AA-8F6E-4DFAEE0E91C2}"/>
              </a:ext>
            </a:extLst>
          </p:cNvPr>
          <p:cNvSpPr>
            <a:spLocks noGrp="1"/>
          </p:cNvSpPr>
          <p:nvPr>
            <p:ph type="subTitle" idx="1"/>
          </p:nvPr>
        </p:nvSpPr>
        <p:spPr>
          <a:xfrm>
            <a:off x="959557" y="1425628"/>
            <a:ext cx="5710675" cy="4467176"/>
          </a:xfrm>
        </p:spPr>
        <p:txBody>
          <a:bodyPr>
            <a:normAutofit fontScale="77500" lnSpcReduction="20000"/>
          </a:bodyPr>
          <a:lstStyle/>
          <a:p>
            <a:pPr marL="457200" marR="0" lvl="0" indent="-4572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0" cap="none" spc="0" normalizeH="0" baseline="0" noProof="0" dirty="0">
                <a:ln>
                  <a:noFill/>
                </a:ln>
                <a:solidFill>
                  <a:sysClr val="windowText" lastClr="000000"/>
                </a:solidFill>
                <a:effectLst/>
                <a:uLnTx/>
                <a:uFillTx/>
              </a:rPr>
              <a:t>IBB begins with formal training by a facilitator. The participants must accept the principles and assumptions that underlie the process and follow the steps and use the techniques during negotiations to be successful.</a:t>
            </a:r>
            <a:br>
              <a:rPr kumimoji="0" lang="en-US" sz="4400" b="0" i="0" u="none" strike="noStrike" kern="0" cap="none" spc="0" normalizeH="0" baseline="0" noProof="0" dirty="0">
                <a:ln>
                  <a:noFill/>
                </a:ln>
                <a:solidFill>
                  <a:sysClr val="windowText" lastClr="000000"/>
                </a:solidFill>
                <a:effectLst/>
                <a:uLnTx/>
                <a:uFillTx/>
              </a:rPr>
            </a:br>
            <a:endParaRPr kumimoji="0" lang="en-US" sz="4400" b="0" i="0" u="none" strike="noStrike" kern="0" cap="none" spc="0" normalizeH="0" baseline="0" noProof="0" dirty="0">
              <a:ln>
                <a:noFill/>
              </a:ln>
              <a:solidFill>
                <a:sysClr val="windowText" lastClr="000000"/>
              </a:solidFill>
              <a:effectLst/>
              <a:uLnTx/>
              <a:uFillTx/>
            </a:endParaRPr>
          </a:p>
          <a:p>
            <a:pPr lvl="1" algn="l"/>
            <a:endParaRPr lang="en-US" dirty="0"/>
          </a:p>
        </p:txBody>
      </p:sp>
      <p:pic>
        <p:nvPicPr>
          <p:cNvPr id="8" name="Picture 7">
            <a:extLst>
              <a:ext uri="{FF2B5EF4-FFF2-40B4-BE49-F238E27FC236}">
                <a16:creationId xmlns:a16="http://schemas.microsoft.com/office/drawing/2014/main" id="{1D22F648-DD4D-46FF-9F6F-BA7534C32C76}"/>
              </a:ext>
            </a:extLst>
          </p:cNvPr>
          <p:cNvPicPr>
            <a:picLocks noChangeAspect="1"/>
          </p:cNvPicPr>
          <p:nvPr/>
        </p:nvPicPr>
        <p:blipFill>
          <a:blip r:embed="rId4"/>
          <a:stretch>
            <a:fillRect/>
          </a:stretch>
        </p:blipFill>
        <p:spPr>
          <a:xfrm>
            <a:off x="6670232" y="2238029"/>
            <a:ext cx="5362525" cy="3714045"/>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428602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6A3326-B53E-455D-9CDC-1F44A02A0A1D}"/>
              </a:ext>
            </a:extLst>
          </p:cNvPr>
          <p:cNvSpPr>
            <a:spLocks noGrp="1"/>
          </p:cNvSpPr>
          <p:nvPr>
            <p:ph type="ctrTitle"/>
          </p:nvPr>
        </p:nvSpPr>
        <p:spPr>
          <a:xfrm>
            <a:off x="598310" y="406400"/>
            <a:ext cx="10563176" cy="869244"/>
          </a:xfrm>
        </p:spPr>
        <p:txBody>
          <a:bodyPr>
            <a:noAutofit/>
          </a:bodyPr>
          <a:lstStyle/>
          <a:p>
            <a:pPr algn="l"/>
            <a:r>
              <a:rPr lang="en-US" sz="4400" dirty="0">
                <a:solidFill>
                  <a:srgbClr val="002060"/>
                </a:solidFill>
                <a:latin typeface="Eras Medium ITC" panose="020B0602030504020804" pitchFamily="34" charset="0"/>
              </a:rPr>
              <a:t>IBB Joint Start-up Meeting</a:t>
            </a:r>
            <a:endParaRPr lang="en-US" sz="4800" dirty="0">
              <a:solidFill>
                <a:srgbClr val="002060"/>
              </a:solidFill>
              <a:latin typeface="Eras Medium ITC" panose="020B0602030504020804" pitchFamily="34" charset="0"/>
            </a:endParaRPr>
          </a:p>
        </p:txBody>
      </p:sp>
      <p:sp>
        <p:nvSpPr>
          <p:cNvPr id="6" name="Subtitle 5">
            <a:extLst>
              <a:ext uri="{FF2B5EF4-FFF2-40B4-BE49-F238E27FC236}">
                <a16:creationId xmlns:a16="http://schemas.microsoft.com/office/drawing/2014/main" id="{B3B5FEA0-FC8B-47AA-8F6E-4DFAEE0E91C2}"/>
              </a:ext>
            </a:extLst>
          </p:cNvPr>
          <p:cNvSpPr>
            <a:spLocks noGrp="1"/>
          </p:cNvSpPr>
          <p:nvPr>
            <p:ph type="subTitle" idx="1"/>
          </p:nvPr>
        </p:nvSpPr>
        <p:spPr>
          <a:xfrm>
            <a:off x="959557" y="1425628"/>
            <a:ext cx="5710675" cy="4467176"/>
          </a:xfrm>
        </p:spPr>
        <p:txBody>
          <a:bodyPr>
            <a:normAutofit fontScale="62500" lnSpcReduction="20000"/>
          </a:bodyPr>
          <a:lstStyle/>
          <a:p>
            <a:pPr marL="457200" indent="-457200" algn="l">
              <a:lnSpc>
                <a:spcPct val="100000"/>
              </a:lnSpc>
              <a:spcBef>
                <a:spcPts val="0"/>
              </a:spcBef>
              <a:buFont typeface="Arial" panose="020B0604020202020204" pitchFamily="34" charset="0"/>
              <a:buChar char="•"/>
              <a:defRPr/>
            </a:pPr>
            <a:r>
              <a:rPr lang="en-US" sz="4400" dirty="0"/>
              <a:t>With a decision to proceed, mediators facilitate a joint meeting of the participants to reach agreement on ground rules and protocols under which the bargaining will be conducted, an exchange of the issues to be negotiated, and steps for a transition to traditional bargaining if the IBB process breaks down.</a:t>
            </a:r>
          </a:p>
          <a:p>
            <a:pPr marL="457200" marR="0" lvl="0" indent="-4572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br>
              <a:rPr kumimoji="0" lang="en-US" sz="4400" b="0" i="0" u="none" strike="noStrike" kern="0" cap="none" spc="0" normalizeH="0" baseline="0" noProof="0" dirty="0">
                <a:ln>
                  <a:noFill/>
                </a:ln>
                <a:solidFill>
                  <a:sysClr val="windowText" lastClr="000000"/>
                </a:solidFill>
                <a:effectLst/>
                <a:uLnTx/>
                <a:uFillTx/>
              </a:rPr>
            </a:br>
            <a:endParaRPr kumimoji="0" lang="en-US" sz="4400" b="0" i="0" u="none" strike="noStrike" kern="0" cap="none" spc="0" normalizeH="0" baseline="0" noProof="0" dirty="0">
              <a:ln>
                <a:noFill/>
              </a:ln>
              <a:solidFill>
                <a:sysClr val="windowText" lastClr="000000"/>
              </a:solidFill>
              <a:effectLst/>
              <a:uLnTx/>
              <a:uFillTx/>
            </a:endParaRPr>
          </a:p>
          <a:p>
            <a:pPr lvl="1" algn="l"/>
            <a:endParaRPr lang="en-US" dirty="0"/>
          </a:p>
        </p:txBody>
      </p:sp>
      <p:pic>
        <p:nvPicPr>
          <p:cNvPr id="7" name="Picture 6">
            <a:extLst>
              <a:ext uri="{FF2B5EF4-FFF2-40B4-BE49-F238E27FC236}">
                <a16:creationId xmlns:a16="http://schemas.microsoft.com/office/drawing/2014/main" id="{21A68EAD-3CAF-428B-8C4D-DB984264F300}"/>
              </a:ext>
            </a:extLst>
          </p:cNvPr>
          <p:cNvPicPr>
            <a:picLocks noChangeAspect="1"/>
          </p:cNvPicPr>
          <p:nvPr/>
        </p:nvPicPr>
        <p:blipFill>
          <a:blip r:embed="rId4"/>
          <a:stretch>
            <a:fillRect/>
          </a:stretch>
        </p:blipFill>
        <p:spPr>
          <a:xfrm>
            <a:off x="6820735" y="2145196"/>
            <a:ext cx="5219240" cy="3504891"/>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13838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6A3326-B53E-455D-9CDC-1F44A02A0A1D}"/>
              </a:ext>
            </a:extLst>
          </p:cNvPr>
          <p:cNvSpPr>
            <a:spLocks noGrp="1"/>
          </p:cNvSpPr>
          <p:nvPr>
            <p:ph type="ctrTitle"/>
          </p:nvPr>
        </p:nvSpPr>
        <p:spPr>
          <a:xfrm>
            <a:off x="598310" y="406400"/>
            <a:ext cx="10563176" cy="869244"/>
          </a:xfrm>
        </p:spPr>
        <p:txBody>
          <a:bodyPr>
            <a:noAutofit/>
          </a:bodyPr>
          <a:lstStyle/>
          <a:p>
            <a:pPr algn="l"/>
            <a:r>
              <a:rPr lang="en-US" sz="4400" dirty="0">
                <a:solidFill>
                  <a:srgbClr val="002060"/>
                </a:solidFill>
                <a:latin typeface="Eras Medium ITC" panose="020B0602030504020804" pitchFamily="34" charset="0"/>
              </a:rPr>
              <a:t>IBB: The Process</a:t>
            </a:r>
            <a:endParaRPr lang="en-US" sz="4800" dirty="0">
              <a:solidFill>
                <a:srgbClr val="002060"/>
              </a:solidFill>
              <a:latin typeface="Eras Medium ITC" panose="020B0602030504020804" pitchFamily="34" charset="0"/>
            </a:endParaRPr>
          </a:p>
        </p:txBody>
      </p:sp>
      <p:sp>
        <p:nvSpPr>
          <p:cNvPr id="6" name="Subtitle 5">
            <a:extLst>
              <a:ext uri="{FF2B5EF4-FFF2-40B4-BE49-F238E27FC236}">
                <a16:creationId xmlns:a16="http://schemas.microsoft.com/office/drawing/2014/main" id="{B3B5FEA0-FC8B-47AA-8F6E-4DFAEE0E91C2}"/>
              </a:ext>
            </a:extLst>
          </p:cNvPr>
          <p:cNvSpPr>
            <a:spLocks noGrp="1"/>
          </p:cNvSpPr>
          <p:nvPr>
            <p:ph type="subTitle" idx="1"/>
          </p:nvPr>
        </p:nvSpPr>
        <p:spPr>
          <a:xfrm>
            <a:off x="6271786" y="1846540"/>
            <a:ext cx="5710675" cy="4764714"/>
          </a:xfrm>
        </p:spPr>
        <p:txBody>
          <a:bodyPr>
            <a:normAutofit fontScale="92500" lnSpcReduction="20000"/>
          </a:bodyPr>
          <a:lstStyle/>
          <a:p>
            <a:pPr marL="685800" indent="-685800" algn="l" eaLnBrk="1" hangingPunct="1">
              <a:lnSpc>
                <a:spcPct val="120000"/>
              </a:lnSpc>
              <a:spcBef>
                <a:spcPts val="0"/>
              </a:spcBef>
              <a:buFont typeface="Arial" panose="020B0604020202020204" pitchFamily="34" charset="0"/>
              <a:buChar char="•"/>
            </a:pPr>
            <a:r>
              <a:rPr lang="en-US" sz="3200" dirty="0"/>
              <a:t>Problem solving is about resolving underlying interests.</a:t>
            </a:r>
          </a:p>
          <a:p>
            <a:pPr marL="685800" indent="-685800" algn="l" eaLnBrk="1" hangingPunct="1">
              <a:lnSpc>
                <a:spcPct val="120000"/>
              </a:lnSpc>
              <a:spcBef>
                <a:spcPts val="0"/>
              </a:spcBef>
              <a:buFont typeface="Arial" panose="020B0604020202020204" pitchFamily="34" charset="0"/>
              <a:buChar char="•"/>
            </a:pPr>
            <a:r>
              <a:rPr lang="en-US" sz="3200" dirty="0"/>
              <a:t>Interests are your needs, concerns, or desires behind a particular problem.</a:t>
            </a:r>
          </a:p>
          <a:p>
            <a:pPr marL="685800" indent="-685800" algn="l" eaLnBrk="1" hangingPunct="1">
              <a:lnSpc>
                <a:spcPct val="120000"/>
              </a:lnSpc>
              <a:spcBef>
                <a:spcPts val="0"/>
              </a:spcBef>
              <a:buFont typeface="Arial" panose="020B0604020202020204" pitchFamily="34" charset="0"/>
              <a:buChar char="•"/>
            </a:pPr>
            <a:r>
              <a:rPr lang="en-US" sz="3200" dirty="0"/>
              <a:t>The “why” behind the problem.</a:t>
            </a:r>
          </a:p>
          <a:p>
            <a:pPr marL="685800" indent="-685800" algn="l" eaLnBrk="1" hangingPunct="1">
              <a:lnSpc>
                <a:spcPct val="120000"/>
              </a:lnSpc>
              <a:spcBef>
                <a:spcPts val="0"/>
              </a:spcBef>
              <a:buFont typeface="Arial" panose="020B0604020202020204" pitchFamily="34" charset="0"/>
              <a:buChar char="•"/>
            </a:pPr>
            <a:r>
              <a:rPr lang="en-US" sz="3200" dirty="0">
                <a:solidFill>
                  <a:schemeClr val="bg1"/>
                </a:solidFill>
              </a:rPr>
              <a:t>Interests drive any negotiated outcome if a problem is to be really resolved.</a:t>
            </a:r>
          </a:p>
          <a:p>
            <a:pPr lvl="1" algn="l"/>
            <a:endParaRPr lang="en-US" dirty="0"/>
          </a:p>
        </p:txBody>
      </p:sp>
      <p:pic>
        <p:nvPicPr>
          <p:cNvPr id="8" name="Picture 7">
            <a:extLst>
              <a:ext uri="{FF2B5EF4-FFF2-40B4-BE49-F238E27FC236}">
                <a16:creationId xmlns:a16="http://schemas.microsoft.com/office/drawing/2014/main" id="{25D4FD73-CB71-4D4A-85AE-4B5EB63F836B}"/>
              </a:ext>
            </a:extLst>
          </p:cNvPr>
          <p:cNvPicPr>
            <a:picLocks noChangeAspect="1"/>
          </p:cNvPicPr>
          <p:nvPr/>
        </p:nvPicPr>
        <p:blipFill>
          <a:blip r:embed="rId4"/>
          <a:stretch>
            <a:fillRect/>
          </a:stretch>
        </p:blipFill>
        <p:spPr>
          <a:xfrm>
            <a:off x="180975" y="1599997"/>
            <a:ext cx="5915025" cy="3131660"/>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938426F4-A21A-4B3F-ADE1-68B403606AB6}"/>
              </a:ext>
            </a:extLst>
          </p:cNvPr>
          <p:cNvSpPr txBox="1"/>
          <p:nvPr/>
        </p:nvSpPr>
        <p:spPr>
          <a:xfrm>
            <a:off x="3526972" y="4199867"/>
            <a:ext cx="2525486" cy="400110"/>
          </a:xfrm>
          <a:prstGeom prst="rect">
            <a:avLst/>
          </a:prstGeom>
          <a:solidFill>
            <a:srgbClr val="002060"/>
          </a:solidFill>
        </p:spPr>
        <p:txBody>
          <a:bodyPr wrap="square" rtlCol="0">
            <a:spAutoFit/>
          </a:bodyPr>
          <a:lstStyle/>
          <a:p>
            <a:r>
              <a:rPr lang="en-US" dirty="0">
                <a:solidFill>
                  <a:schemeClr val="bg1"/>
                </a:solidFill>
              </a:rPr>
              <a:t>“</a:t>
            </a:r>
            <a:r>
              <a:rPr lang="en-US" sz="2000" b="1" dirty="0">
                <a:solidFill>
                  <a:schemeClr val="bg1"/>
                </a:solidFill>
              </a:rPr>
              <a:t>I WANT, BECAUSE…</a:t>
            </a:r>
            <a:endParaRPr lang="en-US" b="1" dirty="0">
              <a:solidFill>
                <a:schemeClr val="bg1"/>
              </a:solidFill>
            </a:endParaRPr>
          </a:p>
        </p:txBody>
      </p:sp>
    </p:spTree>
    <p:custDataLst>
      <p:tags r:id="rId1"/>
    </p:custDataLst>
    <p:extLst>
      <p:ext uri="{BB962C8B-B14F-4D97-AF65-F5344CB8AC3E}">
        <p14:creationId xmlns:p14="http://schemas.microsoft.com/office/powerpoint/2010/main" val="2644644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6A3326-B53E-455D-9CDC-1F44A02A0A1D}"/>
              </a:ext>
            </a:extLst>
          </p:cNvPr>
          <p:cNvSpPr>
            <a:spLocks noGrp="1"/>
          </p:cNvSpPr>
          <p:nvPr>
            <p:ph type="ctrTitle"/>
          </p:nvPr>
        </p:nvSpPr>
        <p:spPr>
          <a:xfrm>
            <a:off x="598310" y="406400"/>
            <a:ext cx="10563176" cy="869244"/>
          </a:xfrm>
        </p:spPr>
        <p:txBody>
          <a:bodyPr>
            <a:noAutofit/>
          </a:bodyPr>
          <a:lstStyle/>
          <a:p>
            <a:pPr algn="l"/>
            <a:r>
              <a:rPr lang="en-US" sz="4400" dirty="0">
                <a:solidFill>
                  <a:srgbClr val="002060"/>
                </a:solidFill>
                <a:latin typeface="Eras Medium ITC" panose="020B0602030504020804" pitchFamily="34" charset="0"/>
              </a:rPr>
              <a:t>IBB: Interest vs. Positions</a:t>
            </a:r>
            <a:endParaRPr lang="en-US" sz="4800" dirty="0">
              <a:solidFill>
                <a:srgbClr val="002060"/>
              </a:solidFill>
              <a:latin typeface="Eras Medium ITC" panose="020B0602030504020804" pitchFamily="34" charset="0"/>
            </a:endParaRPr>
          </a:p>
        </p:txBody>
      </p:sp>
      <p:sp>
        <p:nvSpPr>
          <p:cNvPr id="6" name="Subtitle 5">
            <a:extLst>
              <a:ext uri="{FF2B5EF4-FFF2-40B4-BE49-F238E27FC236}">
                <a16:creationId xmlns:a16="http://schemas.microsoft.com/office/drawing/2014/main" id="{B3B5FEA0-FC8B-47AA-8F6E-4DFAEE0E91C2}"/>
              </a:ext>
            </a:extLst>
          </p:cNvPr>
          <p:cNvSpPr>
            <a:spLocks noGrp="1"/>
          </p:cNvSpPr>
          <p:nvPr>
            <p:ph type="subTitle" idx="1"/>
          </p:nvPr>
        </p:nvSpPr>
        <p:spPr>
          <a:xfrm>
            <a:off x="959557" y="1425628"/>
            <a:ext cx="5710675" cy="4467176"/>
          </a:xfrm>
        </p:spPr>
        <p:txBody>
          <a:bodyPr>
            <a:normAutofit lnSpcReduction="10000"/>
          </a:bodyPr>
          <a:lstStyle/>
          <a:p>
            <a:pPr algn="l" eaLnBrk="1" hangingPunct="1">
              <a:defRPr/>
            </a:pPr>
            <a:r>
              <a:rPr lang="en-US" sz="3200" b="1" dirty="0"/>
              <a:t>Position: </a:t>
            </a:r>
            <a:r>
              <a:rPr lang="en-US" sz="3200" dirty="0"/>
              <a:t>one party’s proposed solution to an issue; the how.     </a:t>
            </a:r>
          </a:p>
          <a:p>
            <a:pPr algn="l" eaLnBrk="1" hangingPunct="1">
              <a:defRPr/>
            </a:pPr>
            <a:r>
              <a:rPr lang="en-US" sz="3200" dirty="0"/>
              <a:t>A position statement:  </a:t>
            </a:r>
          </a:p>
          <a:p>
            <a:pPr lvl="1" algn="l">
              <a:buFont typeface="Courier New" panose="02070309020205020404" pitchFamily="49" charset="0"/>
              <a:buChar char="o"/>
              <a:defRPr/>
            </a:pPr>
            <a:r>
              <a:rPr lang="en-US" sz="3200" dirty="0"/>
              <a:t> focuses on a particular solution,</a:t>
            </a:r>
          </a:p>
          <a:p>
            <a:pPr lvl="1" algn="l">
              <a:buFont typeface="Courier New" panose="02070309020205020404" pitchFamily="49" charset="0"/>
              <a:buChar char="o"/>
              <a:defRPr/>
            </a:pPr>
            <a:r>
              <a:rPr lang="en-US" sz="3200" dirty="0"/>
              <a:t> makes a demand, and</a:t>
            </a:r>
          </a:p>
          <a:p>
            <a:pPr lvl="1" algn="l">
              <a:buFont typeface="Courier New" panose="02070309020205020404" pitchFamily="49" charset="0"/>
              <a:buChar char="o"/>
              <a:defRPr/>
            </a:pPr>
            <a:r>
              <a:rPr lang="en-US" sz="3200" dirty="0"/>
              <a:t> </a:t>
            </a:r>
            <a:r>
              <a:rPr lang="en-US" sz="2800" dirty="0"/>
              <a:t>sets up confrontation before the problem has been clearly defined. </a:t>
            </a:r>
            <a:br>
              <a:rPr kumimoji="0" lang="en-US" sz="5400" b="0" i="0" u="none" strike="noStrike" kern="0" cap="none" spc="0" normalizeH="0" baseline="0" noProof="0" dirty="0">
                <a:ln>
                  <a:noFill/>
                </a:ln>
                <a:solidFill>
                  <a:sysClr val="windowText" lastClr="000000"/>
                </a:solidFill>
                <a:effectLst/>
                <a:uLnTx/>
                <a:uFillTx/>
              </a:rPr>
            </a:br>
            <a:endParaRPr kumimoji="0" lang="en-US" sz="5400" b="0" i="0" u="none" strike="noStrike" kern="0" cap="none" spc="0" normalizeH="0" baseline="0" noProof="0" dirty="0">
              <a:ln>
                <a:noFill/>
              </a:ln>
              <a:solidFill>
                <a:sysClr val="windowText" lastClr="000000"/>
              </a:solidFill>
              <a:effectLst/>
              <a:uLnTx/>
              <a:uFillTx/>
            </a:endParaRPr>
          </a:p>
          <a:p>
            <a:pPr lvl="1" algn="l"/>
            <a:endParaRPr lang="en-US" dirty="0"/>
          </a:p>
        </p:txBody>
      </p:sp>
      <p:pic>
        <p:nvPicPr>
          <p:cNvPr id="3" name="Picture 2" descr="A picture containing text, person, document, desk&#10;&#10;Description automatically generated">
            <a:extLst>
              <a:ext uri="{FF2B5EF4-FFF2-40B4-BE49-F238E27FC236}">
                <a16:creationId xmlns:a16="http://schemas.microsoft.com/office/drawing/2014/main" id="{68DF03A3-37B1-4307-8F9F-3B0041A31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0232" y="1877559"/>
            <a:ext cx="5296639" cy="3820058"/>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412125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6A3326-B53E-455D-9CDC-1F44A02A0A1D}"/>
              </a:ext>
            </a:extLst>
          </p:cNvPr>
          <p:cNvSpPr>
            <a:spLocks noGrp="1"/>
          </p:cNvSpPr>
          <p:nvPr>
            <p:ph type="ctrTitle"/>
          </p:nvPr>
        </p:nvSpPr>
        <p:spPr>
          <a:xfrm>
            <a:off x="598310" y="406400"/>
            <a:ext cx="10563176" cy="869244"/>
          </a:xfrm>
        </p:spPr>
        <p:txBody>
          <a:bodyPr>
            <a:noAutofit/>
          </a:bodyPr>
          <a:lstStyle/>
          <a:p>
            <a:pPr algn="l"/>
            <a:r>
              <a:rPr lang="en-US" sz="4400" dirty="0">
                <a:solidFill>
                  <a:srgbClr val="002060"/>
                </a:solidFill>
                <a:latin typeface="Eras Medium ITC" panose="020B0602030504020804" pitchFamily="34" charset="0"/>
              </a:rPr>
              <a:t>IBB: Interest vs. Positions (cont.)</a:t>
            </a:r>
            <a:endParaRPr lang="en-US" sz="4800" dirty="0">
              <a:solidFill>
                <a:srgbClr val="002060"/>
              </a:solidFill>
              <a:latin typeface="Eras Medium ITC" panose="020B0602030504020804" pitchFamily="34" charset="0"/>
            </a:endParaRPr>
          </a:p>
        </p:txBody>
      </p:sp>
      <p:sp>
        <p:nvSpPr>
          <p:cNvPr id="6" name="Subtitle 5">
            <a:extLst>
              <a:ext uri="{FF2B5EF4-FFF2-40B4-BE49-F238E27FC236}">
                <a16:creationId xmlns:a16="http://schemas.microsoft.com/office/drawing/2014/main" id="{B3B5FEA0-FC8B-47AA-8F6E-4DFAEE0E91C2}"/>
              </a:ext>
            </a:extLst>
          </p:cNvPr>
          <p:cNvSpPr>
            <a:spLocks noGrp="1"/>
          </p:cNvSpPr>
          <p:nvPr>
            <p:ph type="subTitle" idx="1"/>
          </p:nvPr>
        </p:nvSpPr>
        <p:spPr>
          <a:xfrm>
            <a:off x="959557" y="1425628"/>
            <a:ext cx="5710675" cy="4409115"/>
          </a:xfrm>
        </p:spPr>
        <p:txBody>
          <a:bodyPr>
            <a:normAutofit fontScale="92500" lnSpcReduction="20000"/>
          </a:bodyPr>
          <a:lstStyle/>
          <a:p>
            <a:pPr algn="l" eaLnBrk="1" hangingPunct="1">
              <a:buNone/>
              <a:defRPr/>
            </a:pPr>
            <a:r>
              <a:rPr lang="en-US" sz="3600" b="1" dirty="0"/>
              <a:t>Converting positions to interests:  </a:t>
            </a:r>
          </a:p>
          <a:p>
            <a:pPr algn="l" eaLnBrk="1" hangingPunct="1">
              <a:buNone/>
              <a:defRPr/>
            </a:pPr>
            <a:r>
              <a:rPr lang="en-US" dirty="0"/>
              <a:t> </a:t>
            </a:r>
          </a:p>
          <a:p>
            <a:pPr algn="l" eaLnBrk="1" hangingPunct="1">
              <a:buNone/>
              <a:defRPr/>
            </a:pPr>
            <a:r>
              <a:rPr lang="en-US" sz="3600" dirty="0"/>
              <a:t>If a demand, solution, proposal, or position appears on your interest list, convert it to an interest by asking what  </a:t>
            </a:r>
            <a:r>
              <a:rPr lang="en-US" sz="3600" i="1" dirty="0"/>
              <a:t>problem</a:t>
            </a:r>
            <a:r>
              <a:rPr lang="en-US" sz="3600" dirty="0"/>
              <a:t> it is trying to solve or what </a:t>
            </a:r>
            <a:r>
              <a:rPr lang="en-US" sz="3600" i="1" dirty="0"/>
              <a:t>concern</a:t>
            </a:r>
            <a:r>
              <a:rPr lang="en-US" sz="3600" dirty="0"/>
              <a:t> it is intended to address.</a:t>
            </a:r>
            <a:br>
              <a:rPr kumimoji="0" lang="en-US" sz="5400" b="0" i="0" u="none" strike="noStrike" kern="0" cap="none" spc="0" normalizeH="0" baseline="0" noProof="0" dirty="0">
                <a:ln>
                  <a:noFill/>
                </a:ln>
                <a:solidFill>
                  <a:sysClr val="windowText" lastClr="000000"/>
                </a:solidFill>
                <a:effectLst/>
                <a:uLnTx/>
                <a:uFillTx/>
              </a:rPr>
            </a:br>
            <a:endParaRPr kumimoji="0" lang="en-US" sz="5400" b="0" i="0" u="none" strike="noStrike" kern="0" cap="none" spc="0" normalizeH="0" baseline="0" noProof="0" dirty="0">
              <a:ln>
                <a:noFill/>
              </a:ln>
              <a:solidFill>
                <a:sysClr val="windowText" lastClr="000000"/>
              </a:solidFill>
              <a:effectLst/>
              <a:uLnTx/>
              <a:uFillTx/>
            </a:endParaRPr>
          </a:p>
          <a:p>
            <a:pPr lvl="1" algn="l"/>
            <a:endParaRPr lang="en-US" dirty="0"/>
          </a:p>
        </p:txBody>
      </p:sp>
      <p:pic>
        <p:nvPicPr>
          <p:cNvPr id="4" name="Picture 3" descr="A few business people shaking hands&#10;&#10;Description automatically generated">
            <a:extLst>
              <a:ext uri="{FF2B5EF4-FFF2-40B4-BE49-F238E27FC236}">
                <a16:creationId xmlns:a16="http://schemas.microsoft.com/office/drawing/2014/main" id="{3DB3C6C3-FD6E-412C-A3FB-02DF11747F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7525" y="2330823"/>
            <a:ext cx="5145655" cy="3370730"/>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634829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7D554F-58E8-497D-B48B-0312782C0A4E}"/>
              </a:ext>
            </a:extLst>
          </p:cNvPr>
          <p:cNvSpPr>
            <a:spLocks noGrp="1"/>
          </p:cNvSpPr>
          <p:nvPr>
            <p:ph type="title"/>
          </p:nvPr>
        </p:nvSpPr>
        <p:spPr>
          <a:xfrm>
            <a:off x="839788" y="283032"/>
            <a:ext cx="10684555" cy="762000"/>
          </a:xfrm>
        </p:spPr>
        <p:txBody>
          <a:bodyPr>
            <a:normAutofit fontScale="90000"/>
          </a:bodyPr>
          <a:lstStyle/>
          <a:p>
            <a:r>
              <a:rPr lang="en-US" sz="4400" dirty="0">
                <a:latin typeface="Eras Medium ITC" panose="020B0602030504020804" pitchFamily="34" charset="0"/>
              </a:rPr>
              <a:t>IBB Process: Steps In Interest Based Bargaining</a:t>
            </a:r>
          </a:p>
        </p:txBody>
      </p:sp>
      <p:sp>
        <p:nvSpPr>
          <p:cNvPr id="8" name="Text Placeholder 7">
            <a:extLst>
              <a:ext uri="{FF2B5EF4-FFF2-40B4-BE49-F238E27FC236}">
                <a16:creationId xmlns:a16="http://schemas.microsoft.com/office/drawing/2014/main" id="{489C6379-AF25-40E7-BB8A-48BBD8BB1B46}"/>
              </a:ext>
            </a:extLst>
          </p:cNvPr>
          <p:cNvSpPr>
            <a:spLocks noGrp="1"/>
          </p:cNvSpPr>
          <p:nvPr>
            <p:ph type="body" sz="half" idx="2"/>
          </p:nvPr>
        </p:nvSpPr>
        <p:spPr>
          <a:xfrm>
            <a:off x="1623556" y="1334524"/>
            <a:ext cx="4980441" cy="4688908"/>
          </a:xfrm>
        </p:spPr>
        <p:txBody>
          <a:bodyPr>
            <a:normAutofit fontScale="25000" lnSpcReduction="20000"/>
          </a:bodyPr>
          <a:lstStyle/>
          <a:p>
            <a:pPr marL="0" indent="0">
              <a:buNone/>
            </a:pPr>
            <a:r>
              <a:rPr lang="en-US" sz="9600" b="1" dirty="0"/>
              <a:t>Identify Issue </a:t>
            </a:r>
            <a:r>
              <a:rPr lang="en-US" sz="9600" dirty="0"/>
              <a:t>(Issue Statement)</a:t>
            </a:r>
          </a:p>
          <a:p>
            <a:pPr marL="241300" indent="-241300"/>
            <a:r>
              <a:rPr lang="en-US" sz="9600" dirty="0"/>
              <a:t>Parties identify topic or problems</a:t>
            </a:r>
          </a:p>
          <a:p>
            <a:pPr marL="273050" lvl="1" indent="-273050">
              <a:buNone/>
            </a:pPr>
            <a:r>
              <a:rPr lang="en-US" sz="9600" b="1" dirty="0"/>
              <a:t>Identify Interests</a:t>
            </a:r>
          </a:p>
          <a:p>
            <a:pPr>
              <a:defRPr/>
            </a:pPr>
            <a:r>
              <a:rPr lang="en-US" sz="9600" dirty="0"/>
              <a:t>Identify each sides needs/wants and determine which are mutual</a:t>
            </a:r>
          </a:p>
          <a:p>
            <a:pPr>
              <a:defRPr/>
            </a:pPr>
            <a:r>
              <a:rPr lang="en-US" sz="9600" dirty="0"/>
              <a:t>Identify separate and/or conflicting interests </a:t>
            </a:r>
          </a:p>
          <a:p>
            <a:pPr marL="0" indent="0">
              <a:buNone/>
              <a:defRPr/>
            </a:pPr>
            <a:r>
              <a:rPr lang="en-US" sz="9600" b="1" dirty="0"/>
              <a:t>Develop Options</a:t>
            </a:r>
            <a:r>
              <a:rPr lang="en-US" sz="9600" dirty="0"/>
              <a:t> for solutions that involves interests</a:t>
            </a:r>
          </a:p>
          <a:p>
            <a:pPr>
              <a:defRPr/>
            </a:pPr>
            <a:r>
              <a:rPr lang="en-US" sz="9600" dirty="0"/>
              <a:t>Utilize joint brainstorming</a:t>
            </a:r>
          </a:p>
          <a:p>
            <a:pPr marL="914400" lvl="1" indent="-457200"/>
            <a:r>
              <a:rPr lang="en-US" sz="9400" dirty="0"/>
              <a:t>Refine list: eliminate duplicates, consolidate similar options</a:t>
            </a:r>
          </a:p>
          <a:p>
            <a:endParaRPr lang="en-US" dirty="0"/>
          </a:p>
        </p:txBody>
      </p:sp>
      <p:sp>
        <p:nvSpPr>
          <p:cNvPr id="5" name="Slide Number Placeholder 4">
            <a:extLst>
              <a:ext uri="{FF2B5EF4-FFF2-40B4-BE49-F238E27FC236}">
                <a16:creationId xmlns:a16="http://schemas.microsoft.com/office/drawing/2014/main" id="{AEAB8068-3F12-4E4B-A4D0-451D6FCC34D9}"/>
              </a:ext>
            </a:extLst>
          </p:cNvPr>
          <p:cNvSpPr>
            <a:spLocks noGrp="1"/>
          </p:cNvSpPr>
          <p:nvPr>
            <p:ph type="sldNum" sz="quarter" idx="12"/>
          </p:nvPr>
        </p:nvSpPr>
        <p:spPr/>
        <p:txBody>
          <a:bodyPr/>
          <a:lstStyle/>
          <a:p>
            <a:pPr>
              <a:defRPr/>
            </a:pPr>
            <a:fld id="{326D6D52-623E-4DC4-BEE7-9AA2D0D35E5A}" type="slidenum">
              <a:rPr lang="en-US" smtClean="0">
                <a:solidFill>
                  <a:prstClr val="black">
                    <a:tint val="75000"/>
                  </a:prstClr>
                </a:solidFill>
              </a:rPr>
              <a:pPr>
                <a:defRPr/>
              </a:pPr>
              <a:t>26</a:t>
            </a:fld>
            <a:endParaRPr lang="en-US">
              <a:solidFill>
                <a:prstClr val="black">
                  <a:tint val="75000"/>
                </a:prstClr>
              </a:solidFill>
            </a:endParaRPr>
          </a:p>
        </p:txBody>
      </p:sp>
      <p:sp>
        <p:nvSpPr>
          <p:cNvPr id="10" name="TextBox 9">
            <a:extLst>
              <a:ext uri="{FF2B5EF4-FFF2-40B4-BE49-F238E27FC236}">
                <a16:creationId xmlns:a16="http://schemas.microsoft.com/office/drawing/2014/main" id="{FD8E0BDC-6F6F-4242-8132-F834B564E33D}"/>
              </a:ext>
            </a:extLst>
          </p:cNvPr>
          <p:cNvSpPr txBox="1"/>
          <p:nvPr/>
        </p:nvSpPr>
        <p:spPr>
          <a:xfrm>
            <a:off x="6834187" y="1232926"/>
            <a:ext cx="4980442" cy="4524315"/>
          </a:xfrm>
          <a:prstGeom prst="rect">
            <a:avLst/>
          </a:prstGeom>
          <a:noFill/>
        </p:spPr>
        <p:txBody>
          <a:bodyPr wrap="square">
            <a:spAutoFit/>
          </a:bodyPr>
          <a:lstStyle/>
          <a:p>
            <a:pPr>
              <a:buNone/>
            </a:pPr>
            <a:r>
              <a:rPr lang="en-US" sz="2400" b="1" dirty="0"/>
              <a:t>Evaluate Options</a:t>
            </a:r>
          </a:p>
          <a:p>
            <a:pPr lvl="1"/>
            <a:r>
              <a:rPr lang="en-US" sz="2400" dirty="0"/>
              <a:t>Feasible – legal, affordable, workable, understandable?</a:t>
            </a:r>
          </a:p>
          <a:p>
            <a:pPr lvl="1"/>
            <a:r>
              <a:rPr lang="en-US" sz="2400" dirty="0"/>
              <a:t>Beneficial – satisfy important interests, better then what you have today?</a:t>
            </a:r>
          </a:p>
          <a:p>
            <a:pPr lvl="1"/>
            <a:r>
              <a:rPr lang="en-US" sz="2400" dirty="0"/>
              <a:t>Acceptable – fair and equitable, pass Agency head review?</a:t>
            </a:r>
          </a:p>
          <a:p>
            <a:pPr>
              <a:buNone/>
            </a:pPr>
            <a:r>
              <a:rPr lang="en-US" sz="2400" b="1" dirty="0"/>
              <a:t>Agree</a:t>
            </a:r>
            <a:r>
              <a:rPr lang="en-US" sz="2400" dirty="0"/>
              <a:t> </a:t>
            </a:r>
            <a:r>
              <a:rPr lang="en-US" sz="2400" b="1" dirty="0"/>
              <a:t>on Solutions</a:t>
            </a:r>
          </a:p>
          <a:p>
            <a:pPr lvl="1"/>
            <a:r>
              <a:rPr lang="en-US" sz="2400" dirty="0"/>
              <a:t>Consensus – all members agree or “A decision everyone can live with” </a:t>
            </a:r>
          </a:p>
          <a:p>
            <a:pPr lvl="1"/>
            <a:r>
              <a:rPr lang="en-US" sz="2400" dirty="0"/>
              <a:t>Write up the agreement</a:t>
            </a:r>
            <a:endParaRPr lang="en-US" sz="1600" dirty="0"/>
          </a:p>
        </p:txBody>
      </p:sp>
    </p:spTree>
    <p:custDataLst>
      <p:tags r:id="rId1"/>
    </p:custDataLst>
    <p:extLst>
      <p:ext uri="{BB962C8B-B14F-4D97-AF65-F5344CB8AC3E}">
        <p14:creationId xmlns:p14="http://schemas.microsoft.com/office/powerpoint/2010/main" val="2854644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652BC4-13C5-495A-B758-E6A4C5CAD079}"/>
              </a:ext>
            </a:extLst>
          </p:cNvPr>
          <p:cNvSpPr>
            <a:spLocks noGrp="1"/>
          </p:cNvSpPr>
          <p:nvPr>
            <p:ph type="title"/>
          </p:nvPr>
        </p:nvSpPr>
        <p:spPr>
          <a:xfrm>
            <a:off x="1059543" y="365125"/>
            <a:ext cx="10726057" cy="1325563"/>
          </a:xfrm>
        </p:spPr>
        <p:txBody>
          <a:bodyPr>
            <a:normAutofit/>
          </a:bodyPr>
          <a:lstStyle/>
          <a:p>
            <a:r>
              <a:rPr lang="en-US" sz="5400" dirty="0">
                <a:solidFill>
                  <a:srgbClr val="002060"/>
                </a:solidFill>
                <a:latin typeface="Eras Medium ITC" panose="020B0602030504020804" pitchFamily="34" charset="0"/>
              </a:rPr>
              <a:t>Techniques, </a:t>
            </a:r>
            <a:r>
              <a:rPr lang="en-US" sz="5400" dirty="0">
                <a:solidFill>
                  <a:srgbClr val="FFC000"/>
                </a:solidFill>
                <a:latin typeface="Eras Medium ITC" panose="020B0602030504020804" pitchFamily="34" charset="0"/>
              </a:rPr>
              <a:t>Tactics &amp; Strategies</a:t>
            </a:r>
          </a:p>
        </p:txBody>
      </p:sp>
      <p:sp>
        <p:nvSpPr>
          <p:cNvPr id="7" name="Text Placeholder 6">
            <a:extLst>
              <a:ext uri="{FF2B5EF4-FFF2-40B4-BE49-F238E27FC236}">
                <a16:creationId xmlns:a16="http://schemas.microsoft.com/office/drawing/2014/main" id="{0484D04E-A4BC-47A6-B6A2-6B30A2B770CB}"/>
              </a:ext>
            </a:extLst>
          </p:cNvPr>
          <p:cNvSpPr>
            <a:spLocks noGrp="1"/>
          </p:cNvSpPr>
          <p:nvPr>
            <p:ph sz="half" idx="2"/>
          </p:nvPr>
        </p:nvSpPr>
        <p:spPr>
          <a:xfrm>
            <a:off x="5870222" y="1825625"/>
            <a:ext cx="6321778" cy="1064331"/>
          </a:xfrm>
        </p:spPr>
        <p:txBody>
          <a:bodyPr>
            <a:normAutofit fontScale="92500"/>
          </a:bodyPr>
          <a:lstStyle/>
          <a:p>
            <a:pPr marL="0" indent="0">
              <a:buNone/>
            </a:pPr>
            <a:r>
              <a:rPr lang="en-US" sz="4800" dirty="0">
                <a:solidFill>
                  <a:schemeClr val="bg1"/>
                </a:solidFill>
              </a:rPr>
              <a:t>Interest-based Bargaining</a:t>
            </a:r>
          </a:p>
        </p:txBody>
      </p:sp>
      <p:pic>
        <p:nvPicPr>
          <p:cNvPr id="6" name="Picture 5">
            <a:extLst>
              <a:ext uri="{FF2B5EF4-FFF2-40B4-BE49-F238E27FC236}">
                <a16:creationId xmlns:a16="http://schemas.microsoft.com/office/drawing/2014/main" id="{4EA78FB3-D6D7-4093-9900-EC9C11218955}"/>
              </a:ext>
            </a:extLst>
          </p:cNvPr>
          <p:cNvPicPr>
            <a:picLocks noChangeAspect="1"/>
          </p:cNvPicPr>
          <p:nvPr/>
        </p:nvPicPr>
        <p:blipFill>
          <a:blip r:embed="rId4"/>
          <a:stretch>
            <a:fillRect/>
          </a:stretch>
        </p:blipFill>
        <p:spPr>
          <a:xfrm>
            <a:off x="1188901" y="2444474"/>
            <a:ext cx="2903307" cy="2925812"/>
          </a:xfrm>
          <a:prstGeom prst="rect">
            <a:avLst/>
          </a:prstGeom>
        </p:spPr>
      </p:pic>
      <p:pic>
        <p:nvPicPr>
          <p:cNvPr id="11" name="Picture 10">
            <a:extLst>
              <a:ext uri="{FF2B5EF4-FFF2-40B4-BE49-F238E27FC236}">
                <a16:creationId xmlns:a16="http://schemas.microsoft.com/office/drawing/2014/main" id="{5E231309-97AB-4658-8A8E-6C712BF2244F}"/>
              </a:ext>
            </a:extLst>
          </p:cNvPr>
          <p:cNvPicPr>
            <a:picLocks noChangeAspect="1"/>
          </p:cNvPicPr>
          <p:nvPr/>
        </p:nvPicPr>
        <p:blipFill rotWithShape="1">
          <a:blip r:embed="rId5"/>
          <a:srcRect l="18963" t="20334" r="18262"/>
          <a:stretch/>
        </p:blipFill>
        <p:spPr>
          <a:xfrm>
            <a:off x="6529452" y="3024893"/>
            <a:ext cx="4792962" cy="3250178"/>
          </a:xfrm>
          <a:prstGeom prst="rect">
            <a:avLst/>
          </a:prstGeom>
          <a:solidFill>
            <a:srgbClr val="FFFFFF">
              <a:shade val="85000"/>
            </a:srgbClr>
          </a:solidFill>
          <a:ln w="88900" cap="sq">
            <a:solidFill>
              <a:srgbClr val="FFFFFF"/>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240969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6A3326-B53E-455D-9CDC-1F44A02A0A1D}"/>
              </a:ext>
            </a:extLst>
          </p:cNvPr>
          <p:cNvSpPr>
            <a:spLocks noGrp="1"/>
          </p:cNvSpPr>
          <p:nvPr>
            <p:ph type="ctrTitle"/>
          </p:nvPr>
        </p:nvSpPr>
        <p:spPr>
          <a:xfrm>
            <a:off x="598310" y="217718"/>
            <a:ext cx="10563176" cy="869244"/>
          </a:xfrm>
        </p:spPr>
        <p:txBody>
          <a:bodyPr>
            <a:noAutofit/>
          </a:bodyPr>
          <a:lstStyle/>
          <a:p>
            <a:pPr algn="l"/>
            <a:r>
              <a:rPr lang="en-US" sz="4400" dirty="0">
                <a:solidFill>
                  <a:srgbClr val="002060"/>
                </a:solidFill>
                <a:latin typeface="Eras Medium ITC" panose="020B0602030504020804" pitchFamily="34" charset="0"/>
              </a:rPr>
              <a:t>IBB: Effective Negotiation Techniques</a:t>
            </a:r>
            <a:endParaRPr lang="en-US" sz="4800" dirty="0">
              <a:solidFill>
                <a:srgbClr val="002060"/>
              </a:solidFill>
              <a:latin typeface="Eras Medium ITC" panose="020B0602030504020804" pitchFamily="34" charset="0"/>
            </a:endParaRPr>
          </a:p>
        </p:txBody>
      </p:sp>
      <p:sp>
        <p:nvSpPr>
          <p:cNvPr id="6" name="Subtitle 5">
            <a:extLst>
              <a:ext uri="{FF2B5EF4-FFF2-40B4-BE49-F238E27FC236}">
                <a16:creationId xmlns:a16="http://schemas.microsoft.com/office/drawing/2014/main" id="{B3B5FEA0-FC8B-47AA-8F6E-4DFAEE0E91C2}"/>
              </a:ext>
            </a:extLst>
          </p:cNvPr>
          <p:cNvSpPr>
            <a:spLocks noGrp="1"/>
          </p:cNvSpPr>
          <p:nvPr>
            <p:ph type="subTitle" idx="1"/>
          </p:nvPr>
        </p:nvSpPr>
        <p:spPr>
          <a:xfrm>
            <a:off x="1204686" y="1207918"/>
            <a:ext cx="4891314" cy="4409115"/>
          </a:xfrm>
        </p:spPr>
        <p:txBody>
          <a:bodyPr>
            <a:normAutofit/>
          </a:bodyPr>
          <a:lstStyle/>
          <a:p>
            <a:pPr algn="l">
              <a:lnSpc>
                <a:spcPct val="100000"/>
              </a:lnSpc>
              <a:spcBef>
                <a:spcPts val="0"/>
              </a:spcBef>
            </a:pPr>
            <a:r>
              <a:rPr lang="en-US" sz="3200" dirty="0"/>
              <a:t>Focus on issues – not personalities or the past</a:t>
            </a:r>
          </a:p>
          <a:p>
            <a:pPr algn="l">
              <a:lnSpc>
                <a:spcPct val="100000"/>
              </a:lnSpc>
              <a:spcBef>
                <a:spcPts val="0"/>
              </a:spcBef>
            </a:pPr>
            <a:r>
              <a:rPr lang="en-US" sz="3200" dirty="0"/>
              <a:t>Describe the problem, don’t accuse or assign motivation</a:t>
            </a:r>
          </a:p>
          <a:p>
            <a:pPr algn="l">
              <a:lnSpc>
                <a:spcPct val="100000"/>
              </a:lnSpc>
              <a:spcBef>
                <a:spcPts val="0"/>
              </a:spcBef>
            </a:pPr>
            <a:r>
              <a:rPr lang="en-US" sz="3200" dirty="0"/>
              <a:t>Focus on interests – not positions</a:t>
            </a:r>
          </a:p>
          <a:p>
            <a:pPr algn="l">
              <a:lnSpc>
                <a:spcPct val="100000"/>
              </a:lnSpc>
              <a:spcBef>
                <a:spcPts val="0"/>
              </a:spcBef>
            </a:pPr>
            <a:r>
              <a:rPr lang="en-US" sz="3200" dirty="0"/>
              <a:t>Understand interests – don’t judge them</a:t>
            </a:r>
          </a:p>
          <a:p>
            <a:pPr lvl="1" algn="l"/>
            <a:endParaRPr lang="en-US" dirty="0"/>
          </a:p>
        </p:txBody>
      </p:sp>
      <p:pic>
        <p:nvPicPr>
          <p:cNvPr id="7" name="Picture 6">
            <a:extLst>
              <a:ext uri="{FF2B5EF4-FFF2-40B4-BE49-F238E27FC236}">
                <a16:creationId xmlns:a16="http://schemas.microsoft.com/office/drawing/2014/main" id="{BBBC6124-9CBB-4127-A32E-C7A882E94A90}"/>
              </a:ext>
            </a:extLst>
          </p:cNvPr>
          <p:cNvPicPr>
            <a:picLocks noChangeAspect="1"/>
          </p:cNvPicPr>
          <p:nvPr/>
        </p:nvPicPr>
        <p:blipFill>
          <a:blip r:embed="rId4"/>
          <a:stretch>
            <a:fillRect/>
          </a:stretch>
        </p:blipFill>
        <p:spPr>
          <a:xfrm>
            <a:off x="7387772" y="3667086"/>
            <a:ext cx="4149472" cy="27845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6B5D9528-AE08-4B8F-B981-5E2D6269C956}"/>
              </a:ext>
            </a:extLst>
          </p:cNvPr>
          <p:cNvSpPr txBox="1"/>
          <p:nvPr/>
        </p:nvSpPr>
        <p:spPr>
          <a:xfrm>
            <a:off x="6545943" y="1553029"/>
            <a:ext cx="5457371" cy="1569660"/>
          </a:xfrm>
          <a:prstGeom prst="rect">
            <a:avLst/>
          </a:prstGeom>
          <a:noFill/>
        </p:spPr>
        <p:txBody>
          <a:bodyPr wrap="square" rtlCol="0">
            <a:spAutoFit/>
          </a:bodyPr>
          <a:lstStyle/>
          <a:p>
            <a:pPr algn="l"/>
            <a:r>
              <a:rPr lang="en-US" sz="3200" dirty="0"/>
              <a:t>Defer evaluation during the option-generating stage</a:t>
            </a:r>
          </a:p>
          <a:p>
            <a:pPr algn="l"/>
            <a:r>
              <a:rPr lang="en-US" sz="3200" dirty="0"/>
              <a:t>Evaluate options with standards</a:t>
            </a:r>
          </a:p>
        </p:txBody>
      </p:sp>
    </p:spTree>
    <p:custDataLst>
      <p:tags r:id="rId1"/>
    </p:custDataLst>
    <p:extLst>
      <p:ext uri="{BB962C8B-B14F-4D97-AF65-F5344CB8AC3E}">
        <p14:creationId xmlns:p14="http://schemas.microsoft.com/office/powerpoint/2010/main" val="2872660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6A3326-B53E-455D-9CDC-1F44A02A0A1D}"/>
              </a:ext>
            </a:extLst>
          </p:cNvPr>
          <p:cNvSpPr>
            <a:spLocks noGrp="1"/>
          </p:cNvSpPr>
          <p:nvPr>
            <p:ph type="ctrTitle"/>
          </p:nvPr>
        </p:nvSpPr>
        <p:spPr>
          <a:xfrm>
            <a:off x="540254" y="217718"/>
            <a:ext cx="10272890" cy="869244"/>
          </a:xfrm>
        </p:spPr>
        <p:txBody>
          <a:bodyPr>
            <a:noAutofit/>
          </a:bodyPr>
          <a:lstStyle/>
          <a:p>
            <a:pPr algn="l"/>
            <a:r>
              <a:rPr lang="en-US" sz="4000" dirty="0">
                <a:solidFill>
                  <a:srgbClr val="002060"/>
                </a:solidFill>
                <a:latin typeface="Eras Medium ITC" panose="020B0602030504020804" pitchFamily="34" charset="0"/>
              </a:rPr>
              <a:t>IBB: Effective Negotiation Techniques (cont.)</a:t>
            </a:r>
            <a:endParaRPr lang="en-US" sz="4400" dirty="0">
              <a:solidFill>
                <a:srgbClr val="002060"/>
              </a:solidFill>
              <a:latin typeface="Eras Medium ITC" panose="020B0602030504020804" pitchFamily="34" charset="0"/>
            </a:endParaRPr>
          </a:p>
        </p:txBody>
      </p:sp>
      <p:sp>
        <p:nvSpPr>
          <p:cNvPr id="6" name="Subtitle 5">
            <a:extLst>
              <a:ext uri="{FF2B5EF4-FFF2-40B4-BE49-F238E27FC236}">
                <a16:creationId xmlns:a16="http://schemas.microsoft.com/office/drawing/2014/main" id="{B3B5FEA0-FC8B-47AA-8F6E-4DFAEE0E91C2}"/>
              </a:ext>
            </a:extLst>
          </p:cNvPr>
          <p:cNvSpPr>
            <a:spLocks noGrp="1"/>
          </p:cNvSpPr>
          <p:nvPr>
            <p:ph type="subTitle" idx="1"/>
          </p:nvPr>
        </p:nvSpPr>
        <p:spPr>
          <a:xfrm>
            <a:off x="1799771" y="1425632"/>
            <a:ext cx="8592457" cy="4409115"/>
          </a:xfrm>
        </p:spPr>
        <p:txBody>
          <a:bodyPr>
            <a:normAutofit fontScale="92500" lnSpcReduction="10000"/>
          </a:bodyPr>
          <a:lstStyle/>
          <a:p>
            <a:pPr marL="571500" indent="-571500" algn="l">
              <a:buFont typeface="Arial" panose="020B0604020202020204" pitchFamily="34" charset="0"/>
              <a:buChar char="•"/>
            </a:pPr>
            <a:r>
              <a:rPr lang="en-US" sz="3600" dirty="0"/>
              <a:t>Share Information</a:t>
            </a:r>
          </a:p>
          <a:p>
            <a:pPr marL="571500" indent="-571500" algn="l">
              <a:buFont typeface="Arial" panose="020B0604020202020204" pitchFamily="34" charset="0"/>
              <a:buChar char="•"/>
            </a:pPr>
            <a:r>
              <a:rPr lang="en-US" sz="3600" dirty="0"/>
              <a:t>Respect the role and responsibility of others – listen</a:t>
            </a:r>
          </a:p>
          <a:p>
            <a:pPr marL="571500" indent="-571500" algn="l">
              <a:buFont typeface="Arial" panose="020B0604020202020204" pitchFamily="34" charset="0"/>
              <a:buChar char="•"/>
            </a:pPr>
            <a:r>
              <a:rPr lang="en-US" sz="3600" dirty="0"/>
              <a:t>Be open to reasoned argument</a:t>
            </a:r>
          </a:p>
          <a:p>
            <a:pPr marL="571500" indent="-571500" algn="l">
              <a:buFont typeface="Arial" panose="020B0604020202020204" pitchFamily="34" charset="0"/>
              <a:buChar char="•"/>
            </a:pPr>
            <a:r>
              <a:rPr lang="en-US" sz="3600" dirty="0"/>
              <a:t>If you dissent – explain why and propose alternate solutions or suggest how to modify existing solutions</a:t>
            </a:r>
          </a:p>
          <a:p>
            <a:pPr marL="571500" indent="-571500" algn="l">
              <a:buFont typeface="Arial" panose="020B0604020202020204" pitchFamily="34" charset="0"/>
              <a:buChar char="•"/>
            </a:pPr>
            <a:r>
              <a:rPr lang="en-US" sz="3600" dirty="0"/>
              <a:t>Be willing to change your mind</a:t>
            </a:r>
          </a:p>
          <a:p>
            <a:pPr marL="1379538" indent="-1379538" algn="l">
              <a:buFont typeface="Arial" panose="020B0604020202020204" pitchFamily="34" charset="0"/>
              <a:buChar char="•"/>
            </a:pPr>
            <a:r>
              <a:rPr lang="en-US" sz="3600" dirty="0">
                <a:solidFill>
                  <a:schemeClr val="bg1"/>
                </a:solidFill>
              </a:rPr>
              <a:t>Sustain the relationship and process</a:t>
            </a:r>
          </a:p>
          <a:p>
            <a:pPr lvl="1" algn="l"/>
            <a:endParaRPr lang="en-US" dirty="0"/>
          </a:p>
        </p:txBody>
      </p:sp>
    </p:spTree>
    <p:custDataLst>
      <p:tags r:id="rId1"/>
    </p:custDataLst>
    <p:extLst>
      <p:ext uri="{BB962C8B-B14F-4D97-AF65-F5344CB8AC3E}">
        <p14:creationId xmlns:p14="http://schemas.microsoft.com/office/powerpoint/2010/main" val="85756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1563" y="457200"/>
            <a:ext cx="3935785" cy="2718393"/>
          </a:xfrm>
        </p:spPr>
        <p:txBody>
          <a:bodyPr anchor="b">
            <a:normAutofit/>
          </a:bodyPr>
          <a:lstStyle/>
          <a:p>
            <a:r>
              <a:rPr lang="en-US" sz="4800" dirty="0">
                <a:solidFill>
                  <a:schemeClr val="bg1"/>
                </a:solidFill>
                <a:latin typeface="Eras Medium ITC"/>
              </a:rPr>
              <a:t>Module 2 Overview</a:t>
            </a:r>
            <a:endParaRPr lang="en-US" sz="4800" dirty="0">
              <a:solidFill>
                <a:schemeClr val="bg1"/>
              </a:solidFill>
              <a:latin typeface="Eras Medium ITC" panose="020B0602030504020804" pitchFamily="34" charset="0"/>
            </a:endParaRPr>
          </a:p>
        </p:txBody>
      </p:sp>
      <p:sp>
        <p:nvSpPr>
          <p:cNvPr id="5" name="Text Placeholder 4"/>
          <p:cNvSpPr>
            <a:spLocks noGrp="1"/>
          </p:cNvSpPr>
          <p:nvPr>
            <p:ph type="body" sz="half" idx="2"/>
          </p:nvPr>
        </p:nvSpPr>
        <p:spPr>
          <a:xfrm>
            <a:off x="836612" y="3175593"/>
            <a:ext cx="3932237" cy="3811588"/>
          </a:xfrm>
        </p:spPr>
        <p:txBody>
          <a:bodyPr>
            <a:normAutofit/>
          </a:bodyPr>
          <a:lstStyle/>
          <a:p>
            <a:r>
              <a:rPr lang="en-US" dirty="0"/>
              <a:t>3</a:t>
            </a:r>
          </a:p>
        </p:txBody>
      </p:sp>
      <p:sp>
        <p:nvSpPr>
          <p:cNvPr id="3" name="Content Placeholder 2">
            <a:extLst>
              <a:ext uri="{FF2B5EF4-FFF2-40B4-BE49-F238E27FC236}">
                <a16:creationId xmlns:a16="http://schemas.microsoft.com/office/drawing/2014/main" id="{AA59642B-6521-4252-ACE8-706349B06B85}"/>
              </a:ext>
            </a:extLst>
          </p:cNvPr>
          <p:cNvSpPr>
            <a:spLocks noGrp="1"/>
          </p:cNvSpPr>
          <p:nvPr>
            <p:ph idx="1"/>
          </p:nvPr>
        </p:nvSpPr>
        <p:spPr>
          <a:xfrm>
            <a:off x="6300592" y="1930943"/>
            <a:ext cx="5054796" cy="3930107"/>
          </a:xfrm>
        </p:spPr>
        <p:txBody>
          <a:bodyPr vert="horz" lIns="91440" tIns="45720" rIns="91440" bIns="45720" rtlCol="0" anchor="t">
            <a:normAutofit/>
          </a:bodyPr>
          <a:lstStyle/>
          <a:p>
            <a:pPr>
              <a:lnSpc>
                <a:spcPct val="100000"/>
              </a:lnSpc>
              <a:spcBef>
                <a:spcPct val="0"/>
              </a:spcBef>
              <a:spcAft>
                <a:spcPct val="0"/>
              </a:spcAft>
              <a:defRPr/>
            </a:pPr>
            <a:r>
              <a:rPr lang="en-US" kern="0" dirty="0">
                <a:solidFill>
                  <a:srgbClr val="002060"/>
                </a:solidFill>
                <a:cs typeface="Calibri" panose="020F0502020204030204"/>
              </a:rPr>
              <a:t>Traditional vs. Interest-Based Bargaining (“IBB”)</a:t>
            </a:r>
          </a:p>
          <a:p>
            <a:pPr>
              <a:lnSpc>
                <a:spcPct val="100000"/>
              </a:lnSpc>
              <a:spcBef>
                <a:spcPct val="0"/>
              </a:spcBef>
              <a:spcAft>
                <a:spcPct val="0"/>
              </a:spcAft>
              <a:defRPr/>
            </a:pPr>
            <a:r>
              <a:rPr lang="en-US" kern="0" dirty="0">
                <a:solidFill>
                  <a:srgbClr val="002060"/>
                </a:solidFill>
                <a:cs typeface="Calibri" panose="020F0502020204030204"/>
              </a:rPr>
              <a:t>The IBB process and steps</a:t>
            </a:r>
          </a:p>
          <a:p>
            <a:pPr>
              <a:lnSpc>
                <a:spcPct val="100000"/>
              </a:lnSpc>
              <a:spcBef>
                <a:spcPct val="0"/>
              </a:spcBef>
              <a:spcAft>
                <a:spcPct val="0"/>
              </a:spcAft>
              <a:defRPr/>
            </a:pPr>
            <a:r>
              <a:rPr lang="en-US" kern="0" dirty="0">
                <a:solidFill>
                  <a:srgbClr val="002060"/>
                </a:solidFill>
                <a:cs typeface="Calibri" panose="020F0502020204030204"/>
              </a:rPr>
              <a:t>IBB techniques, tactics, and strategies</a:t>
            </a:r>
          </a:p>
          <a:p>
            <a:pPr marL="0" indent="0" eaLnBrk="0" fontAlgn="base" hangingPunct="0">
              <a:lnSpc>
                <a:spcPct val="100000"/>
              </a:lnSpc>
              <a:spcBef>
                <a:spcPct val="0"/>
              </a:spcBef>
              <a:spcAft>
                <a:spcPct val="0"/>
              </a:spcAft>
              <a:buNone/>
              <a:defRPr/>
            </a:pPr>
            <a:endParaRPr lang="en-US" sz="2000" b="1" kern="0" dirty="0">
              <a:solidFill>
                <a:srgbClr val="002060"/>
              </a:solidFill>
              <a:cs typeface="Calibri" panose="020F0502020204030204"/>
            </a:endParaRPr>
          </a:p>
        </p:txBody>
      </p:sp>
    </p:spTree>
    <p:custDataLst>
      <p:tags r:id="rId1"/>
    </p:custDataLst>
    <p:extLst>
      <p:ext uri="{BB962C8B-B14F-4D97-AF65-F5344CB8AC3E}">
        <p14:creationId xmlns:p14="http://schemas.microsoft.com/office/powerpoint/2010/main" val="3272601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IBB: Building Consensus</a:t>
            </a:r>
          </a:p>
        </p:txBody>
      </p:sp>
      <p:sp>
        <p:nvSpPr>
          <p:cNvPr id="2" name="Content Placeholder 1"/>
          <p:cNvSpPr>
            <a:spLocks noGrp="1"/>
          </p:cNvSpPr>
          <p:nvPr>
            <p:ph sz="half" idx="1"/>
          </p:nvPr>
        </p:nvSpPr>
        <p:spPr>
          <a:xfrm>
            <a:off x="838200" y="1825625"/>
            <a:ext cx="6534150" cy="4351338"/>
          </a:xfrm>
        </p:spPr>
        <p:txBody>
          <a:bodyPr/>
          <a:lstStyle/>
          <a:p>
            <a:pPr lvl="1"/>
            <a:r>
              <a:rPr lang="en-US" sz="2800" dirty="0"/>
              <a:t>Listen actively</a:t>
            </a:r>
          </a:p>
          <a:p>
            <a:pPr lvl="1"/>
            <a:r>
              <a:rPr lang="en-US" sz="2800" dirty="0"/>
              <a:t>Encourage others to participate</a:t>
            </a:r>
          </a:p>
          <a:p>
            <a:pPr lvl="1"/>
            <a:r>
              <a:rPr lang="en-US" sz="2800" dirty="0"/>
              <a:t>Share information</a:t>
            </a:r>
          </a:p>
          <a:p>
            <a:pPr lvl="1"/>
            <a:r>
              <a:rPr lang="en-US" sz="2800" dirty="0"/>
              <a:t>Don’t change your mind to get along</a:t>
            </a:r>
          </a:p>
          <a:p>
            <a:pPr lvl="1"/>
            <a:r>
              <a:rPr lang="en-US" sz="2800" dirty="0"/>
              <a:t>Yield to reason not pressure </a:t>
            </a:r>
          </a:p>
          <a:p>
            <a:pPr lvl="1"/>
            <a:r>
              <a:rPr lang="en-US" sz="2800" dirty="0"/>
              <a:t>Listen to all ideas</a:t>
            </a:r>
          </a:p>
          <a:p>
            <a:pPr marL="400050" lvl="1" indent="0">
              <a:buNone/>
              <a:defRPr/>
            </a:pPr>
            <a:endParaRPr lang="en-US" sz="2800" dirty="0"/>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2"/>
          <p:cNvSpPr/>
          <p:nvPr/>
        </p:nvSpPr>
        <p:spPr>
          <a:xfrm>
            <a:off x="876300" y="1501616"/>
            <a:ext cx="6096000" cy="95410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lang="en-US" sz="2800" b="0" i="0" u="none" strike="noStrike" kern="0" cap="none" spc="0" normalizeH="0" baseline="0" noProof="0" dirty="0">
                <a:ln>
                  <a:noFill/>
                </a:ln>
                <a:solidFill>
                  <a:sysClr val="windowText" lastClr="000000"/>
                </a:solidFill>
                <a:effectLst/>
                <a:uLnTx/>
                <a:uFillTx/>
              </a:rPr>
            </a:br>
            <a:endParaRPr kumimoji="0" lang="en-US" sz="2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6"/>
          <a:stretch>
            <a:fillRect/>
          </a:stretch>
        </p:blipFill>
        <p:spPr>
          <a:xfrm>
            <a:off x="7103166" y="1892368"/>
            <a:ext cx="4267200" cy="3152775"/>
          </a:xfrm>
          <a:prstGeom prst="rect">
            <a:avLst/>
          </a:prstGeom>
        </p:spPr>
      </p:pic>
    </p:spTree>
    <p:custDataLst>
      <p:tags r:id="rId1"/>
    </p:custDataLst>
    <p:extLst>
      <p:ext uri="{BB962C8B-B14F-4D97-AF65-F5344CB8AC3E}">
        <p14:creationId xmlns:p14="http://schemas.microsoft.com/office/powerpoint/2010/main" val="2213713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6A3326-B53E-455D-9CDC-1F44A02A0A1D}"/>
              </a:ext>
            </a:extLst>
          </p:cNvPr>
          <p:cNvSpPr>
            <a:spLocks noGrp="1"/>
          </p:cNvSpPr>
          <p:nvPr>
            <p:ph type="ctrTitle"/>
          </p:nvPr>
        </p:nvSpPr>
        <p:spPr>
          <a:xfrm>
            <a:off x="598310" y="217718"/>
            <a:ext cx="10563176" cy="869244"/>
          </a:xfrm>
        </p:spPr>
        <p:txBody>
          <a:bodyPr>
            <a:noAutofit/>
          </a:bodyPr>
          <a:lstStyle/>
          <a:p>
            <a:pPr algn="l"/>
            <a:r>
              <a:rPr lang="en-US" sz="4400" dirty="0">
                <a:solidFill>
                  <a:srgbClr val="002060"/>
                </a:solidFill>
                <a:latin typeface="Eras Medium ITC" panose="020B0602030504020804" pitchFamily="34" charset="0"/>
              </a:rPr>
              <a:t>IBB: Building Consensus</a:t>
            </a:r>
            <a:endParaRPr lang="en-US" sz="4800" dirty="0">
              <a:solidFill>
                <a:srgbClr val="002060"/>
              </a:solidFill>
              <a:latin typeface="Eras Medium ITC" panose="020B0602030504020804" pitchFamily="34" charset="0"/>
            </a:endParaRPr>
          </a:p>
        </p:txBody>
      </p:sp>
      <p:sp>
        <p:nvSpPr>
          <p:cNvPr id="6" name="Subtitle 5">
            <a:extLst>
              <a:ext uri="{FF2B5EF4-FFF2-40B4-BE49-F238E27FC236}">
                <a16:creationId xmlns:a16="http://schemas.microsoft.com/office/drawing/2014/main" id="{B3B5FEA0-FC8B-47AA-8F6E-4DFAEE0E91C2}"/>
              </a:ext>
            </a:extLst>
          </p:cNvPr>
          <p:cNvSpPr>
            <a:spLocks noGrp="1"/>
          </p:cNvSpPr>
          <p:nvPr>
            <p:ph type="subTitle" idx="1"/>
          </p:nvPr>
        </p:nvSpPr>
        <p:spPr>
          <a:xfrm>
            <a:off x="1204686" y="1207918"/>
            <a:ext cx="7795879" cy="4409115"/>
          </a:xfrm>
        </p:spPr>
        <p:txBody>
          <a:bodyPr>
            <a:normAutofit/>
          </a:bodyPr>
          <a:lstStyle/>
          <a:p>
            <a:pPr marL="914400" lvl="1" indent="-457200" algn="l">
              <a:buFont typeface="Arial" panose="020B0604020202020204" pitchFamily="34" charset="0"/>
              <a:buChar char="•"/>
            </a:pPr>
            <a:r>
              <a:rPr lang="en-US" sz="3200" dirty="0"/>
              <a:t>Don’t bargain</a:t>
            </a:r>
          </a:p>
          <a:p>
            <a:pPr marL="914400" lvl="1" indent="-457200" algn="l">
              <a:buFont typeface="Arial" panose="020B0604020202020204" pitchFamily="34" charset="0"/>
              <a:buChar char="•"/>
            </a:pPr>
            <a:r>
              <a:rPr lang="en-US" sz="3200" dirty="0"/>
              <a:t>Work collaboratively </a:t>
            </a:r>
          </a:p>
          <a:p>
            <a:pPr marL="914400" lvl="1" indent="-457200" algn="l">
              <a:buFont typeface="Arial" panose="020B0604020202020204" pitchFamily="34" charset="0"/>
              <a:buChar char="•"/>
            </a:pPr>
            <a:r>
              <a:rPr lang="en-US" sz="3200" dirty="0"/>
              <a:t>Combine ideas creatively </a:t>
            </a:r>
          </a:p>
          <a:p>
            <a:pPr marL="914400" lvl="1" indent="-457200" algn="l">
              <a:buFont typeface="Arial" panose="020B0604020202020204" pitchFamily="34" charset="0"/>
              <a:buChar char="•"/>
            </a:pPr>
            <a:r>
              <a:rPr lang="en-US" sz="3200" dirty="0"/>
              <a:t>Don’t argue for an idea because it’s yours</a:t>
            </a:r>
          </a:p>
          <a:p>
            <a:pPr marL="914400" lvl="1" indent="-457200" algn="l">
              <a:buFont typeface="Arial" panose="020B0604020202020204" pitchFamily="34" charset="0"/>
              <a:buChar char="•"/>
            </a:pPr>
            <a:r>
              <a:rPr lang="en-US" sz="3200" dirty="0"/>
              <a:t>Look for mutual gains approaches </a:t>
            </a:r>
          </a:p>
          <a:p>
            <a:pPr lvl="1" algn="l"/>
            <a:endParaRPr lang="en-US" dirty="0"/>
          </a:p>
        </p:txBody>
      </p:sp>
      <p:pic>
        <p:nvPicPr>
          <p:cNvPr id="8" name="Picture 7">
            <a:extLst>
              <a:ext uri="{FF2B5EF4-FFF2-40B4-BE49-F238E27FC236}">
                <a16:creationId xmlns:a16="http://schemas.microsoft.com/office/drawing/2014/main" id="{562CA093-6720-4459-9475-E4EDE06B5754}"/>
              </a:ext>
            </a:extLst>
          </p:cNvPr>
          <p:cNvPicPr>
            <a:picLocks noChangeAspect="1"/>
          </p:cNvPicPr>
          <p:nvPr/>
        </p:nvPicPr>
        <p:blipFill>
          <a:blip r:embed="rId4"/>
          <a:stretch>
            <a:fillRect/>
          </a:stretch>
        </p:blipFill>
        <p:spPr>
          <a:xfrm>
            <a:off x="8669297" y="2853590"/>
            <a:ext cx="3155577" cy="3786692"/>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7158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554ED-903F-4402-8046-6E45FF4AAAEC}"/>
              </a:ext>
            </a:extLst>
          </p:cNvPr>
          <p:cNvSpPr>
            <a:spLocks noGrp="1"/>
          </p:cNvSpPr>
          <p:nvPr>
            <p:ph type="ctrTitle"/>
          </p:nvPr>
        </p:nvSpPr>
        <p:spPr>
          <a:xfrm>
            <a:off x="1524000" y="765944"/>
            <a:ext cx="9144000" cy="1121697"/>
          </a:xfrm>
        </p:spPr>
        <p:txBody>
          <a:bodyPr/>
          <a:lstStyle/>
          <a:p>
            <a:r>
              <a:rPr lang="en-US" dirty="0">
                <a:cs typeface="Calibri Light"/>
              </a:rPr>
              <a:t>Poll Question </a:t>
            </a:r>
            <a:endParaRPr lang="en-US" dirty="0"/>
          </a:p>
        </p:txBody>
      </p:sp>
      <p:sp>
        <p:nvSpPr>
          <p:cNvPr id="3" name="Subtitle 2">
            <a:extLst>
              <a:ext uri="{FF2B5EF4-FFF2-40B4-BE49-F238E27FC236}">
                <a16:creationId xmlns:a16="http://schemas.microsoft.com/office/drawing/2014/main" id="{38E29979-9823-4542-8ECE-5E7D02D67C91}"/>
              </a:ext>
            </a:extLst>
          </p:cNvPr>
          <p:cNvSpPr>
            <a:spLocks noGrp="1"/>
          </p:cNvSpPr>
          <p:nvPr>
            <p:ph type="subTitle" idx="1"/>
          </p:nvPr>
        </p:nvSpPr>
        <p:spPr>
          <a:xfrm>
            <a:off x="1155291" y="2127200"/>
            <a:ext cx="10176386" cy="2589825"/>
          </a:xfrm>
        </p:spPr>
        <p:txBody>
          <a:bodyPr vert="horz" lIns="91440" tIns="45720" rIns="91440" bIns="45720" rtlCol="0" anchor="t">
            <a:normAutofit/>
          </a:bodyPr>
          <a:lstStyle/>
          <a:p>
            <a:r>
              <a:rPr lang="en-US" dirty="0">
                <a:cs typeface="Calibri"/>
              </a:rPr>
              <a:t>What are your thoughts on IBB ? </a:t>
            </a:r>
            <a:endParaRPr lang="en-US" dirty="0"/>
          </a:p>
          <a:p>
            <a:r>
              <a:rPr lang="en-US" dirty="0">
                <a:cs typeface="Calibri"/>
              </a:rPr>
              <a:t> Do you believe the Biden EO 14003 presents opportunity for bargaining gains ?</a:t>
            </a:r>
            <a:endParaRPr lang="en-US" dirty="0"/>
          </a:p>
          <a:p>
            <a:endParaRPr lang="en-US" dirty="0">
              <a:cs typeface="Calibri"/>
            </a:endParaRPr>
          </a:p>
          <a:p>
            <a:r>
              <a:rPr lang="en-US" u="sng" dirty="0">
                <a:cs typeface="Calibri"/>
              </a:rPr>
              <a:t>Raise your hand to be unmuted</a:t>
            </a:r>
          </a:p>
          <a:p>
            <a:endParaRPr lang="en-US">
              <a:cs typeface="Calibri"/>
            </a:endParaRPr>
          </a:p>
          <a:p>
            <a:endParaRPr lang="en-US" dirty="0">
              <a:cs typeface="Calibri"/>
            </a:endParaRPr>
          </a:p>
        </p:txBody>
      </p:sp>
    </p:spTree>
    <p:extLst>
      <p:ext uri="{BB962C8B-B14F-4D97-AF65-F5344CB8AC3E}">
        <p14:creationId xmlns:p14="http://schemas.microsoft.com/office/powerpoint/2010/main" val="114426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554ED-903F-4402-8046-6E45FF4AAAEC}"/>
              </a:ext>
            </a:extLst>
          </p:cNvPr>
          <p:cNvSpPr>
            <a:spLocks noGrp="1"/>
          </p:cNvSpPr>
          <p:nvPr>
            <p:ph type="ctrTitle"/>
          </p:nvPr>
        </p:nvSpPr>
        <p:spPr>
          <a:xfrm>
            <a:off x="1524000" y="765944"/>
            <a:ext cx="9144000" cy="1121697"/>
          </a:xfrm>
        </p:spPr>
        <p:txBody>
          <a:bodyPr/>
          <a:lstStyle/>
          <a:p>
            <a:r>
              <a:rPr lang="en-US" dirty="0">
                <a:cs typeface="Calibri Light"/>
              </a:rPr>
              <a:t>Poll Question </a:t>
            </a:r>
            <a:endParaRPr lang="en-US" dirty="0"/>
          </a:p>
        </p:txBody>
      </p:sp>
      <p:sp>
        <p:nvSpPr>
          <p:cNvPr id="3" name="Subtitle 2">
            <a:extLst>
              <a:ext uri="{FF2B5EF4-FFF2-40B4-BE49-F238E27FC236}">
                <a16:creationId xmlns:a16="http://schemas.microsoft.com/office/drawing/2014/main" id="{38E29979-9823-4542-8ECE-5E7D02D67C91}"/>
              </a:ext>
            </a:extLst>
          </p:cNvPr>
          <p:cNvSpPr>
            <a:spLocks noGrp="1"/>
          </p:cNvSpPr>
          <p:nvPr>
            <p:ph type="subTitle" idx="1"/>
          </p:nvPr>
        </p:nvSpPr>
        <p:spPr>
          <a:xfrm>
            <a:off x="1524000" y="2262394"/>
            <a:ext cx="9144000" cy="2589825"/>
          </a:xfrm>
        </p:spPr>
        <p:txBody>
          <a:bodyPr vert="horz" lIns="91440" tIns="45720" rIns="91440" bIns="45720" rtlCol="0" anchor="t">
            <a:normAutofit/>
          </a:bodyPr>
          <a:lstStyle/>
          <a:p>
            <a:r>
              <a:rPr lang="en-US">
                <a:cs typeface="Calibri"/>
              </a:rPr>
              <a:t>What do you believe to be the most challenging aspect of bargaining ? </a:t>
            </a:r>
          </a:p>
          <a:p>
            <a:endParaRPr lang="en-US" u="sng" dirty="0">
              <a:cs typeface="Calibri"/>
            </a:endParaRPr>
          </a:p>
          <a:p>
            <a:r>
              <a:rPr lang="en-US" u="sng" dirty="0">
                <a:cs typeface="Calibri"/>
              </a:rPr>
              <a:t>Raise your hand to be unmuted</a:t>
            </a:r>
          </a:p>
          <a:p>
            <a:endParaRPr lang="en-US" u="sng" dirty="0">
              <a:cs typeface="Calibri"/>
            </a:endParaRPr>
          </a:p>
          <a:p>
            <a:endParaRPr lang="en-US" dirty="0">
              <a:cs typeface="Calibri"/>
            </a:endParaRPr>
          </a:p>
          <a:p>
            <a:endParaRPr lang="en-US"/>
          </a:p>
          <a:p>
            <a:endParaRPr lang="en-US" dirty="0">
              <a:cs typeface="Calibri"/>
            </a:endParaRPr>
          </a:p>
          <a:p>
            <a:endParaRPr lang="en-US" dirty="0">
              <a:cs typeface="Calibri"/>
            </a:endParaRPr>
          </a:p>
        </p:txBody>
      </p:sp>
    </p:spTree>
    <p:extLst>
      <p:ext uri="{BB962C8B-B14F-4D97-AF65-F5344CB8AC3E}">
        <p14:creationId xmlns:p14="http://schemas.microsoft.com/office/powerpoint/2010/main" val="3303437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652BC4-13C5-495A-B758-E6A4C5CAD079}"/>
              </a:ext>
            </a:extLst>
          </p:cNvPr>
          <p:cNvSpPr>
            <a:spLocks noGrp="1"/>
          </p:cNvSpPr>
          <p:nvPr>
            <p:ph type="title"/>
          </p:nvPr>
        </p:nvSpPr>
        <p:spPr>
          <a:xfrm>
            <a:off x="925689" y="365125"/>
            <a:ext cx="10428111" cy="1325563"/>
          </a:xfrm>
        </p:spPr>
        <p:txBody>
          <a:bodyPr>
            <a:normAutofit/>
          </a:bodyPr>
          <a:lstStyle/>
          <a:p>
            <a:r>
              <a:rPr lang="en-US" sz="6000" dirty="0">
                <a:solidFill>
                  <a:srgbClr val="002060"/>
                </a:solidFill>
                <a:latin typeface="Eras Medium ITC" panose="020B0602030504020804" pitchFamily="34" charset="0"/>
              </a:rPr>
              <a:t>Negotiation</a:t>
            </a:r>
            <a:r>
              <a:rPr lang="en-US" sz="6000" dirty="0">
                <a:solidFill>
                  <a:srgbClr val="FFC000"/>
                </a:solidFill>
                <a:latin typeface="Eras Medium ITC" panose="020B0602030504020804" pitchFamily="34" charset="0"/>
              </a:rPr>
              <a:t> Methods</a:t>
            </a:r>
          </a:p>
        </p:txBody>
      </p:sp>
      <p:pic>
        <p:nvPicPr>
          <p:cNvPr id="9" name="Content Placeholder 8" descr="A group of people sitting at a table&#10;&#10;Description automatically generated with medium confidence">
            <a:extLst>
              <a:ext uri="{FF2B5EF4-FFF2-40B4-BE49-F238E27FC236}">
                <a16:creationId xmlns:a16="http://schemas.microsoft.com/office/drawing/2014/main" id="{77E3AAE4-6A5A-42BB-B71A-BCFDBC19655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486152"/>
            <a:ext cx="5181600" cy="3030283"/>
          </a:xfrm>
          <a:prstGeom prst="rect">
            <a:avLst/>
          </a:prstGeom>
          <a:solidFill>
            <a:srgbClr val="FFFFFF">
              <a:shade val="85000"/>
            </a:srgbClr>
          </a:solidFill>
          <a:ln w="88900" cap="sq">
            <a:solidFill>
              <a:srgbClr val="FFFFFF"/>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Text Placeholder 6">
            <a:extLst>
              <a:ext uri="{FF2B5EF4-FFF2-40B4-BE49-F238E27FC236}">
                <a16:creationId xmlns:a16="http://schemas.microsoft.com/office/drawing/2014/main" id="{0484D04E-A4BC-47A6-B6A2-6B30A2B770CB}"/>
              </a:ext>
            </a:extLst>
          </p:cNvPr>
          <p:cNvSpPr>
            <a:spLocks noGrp="1"/>
          </p:cNvSpPr>
          <p:nvPr>
            <p:ph sz="half" idx="2"/>
          </p:nvPr>
        </p:nvSpPr>
        <p:spPr>
          <a:xfrm>
            <a:off x="6172200" y="1825625"/>
            <a:ext cx="6019800" cy="1064331"/>
          </a:xfrm>
        </p:spPr>
        <p:txBody>
          <a:bodyPr>
            <a:normAutofit/>
          </a:bodyPr>
          <a:lstStyle/>
          <a:p>
            <a:pPr marL="0" indent="0">
              <a:buNone/>
            </a:pPr>
            <a:r>
              <a:rPr lang="en-US" sz="4800" dirty="0">
                <a:solidFill>
                  <a:schemeClr val="bg1"/>
                </a:solidFill>
              </a:rPr>
              <a:t>Traditional Bargaining</a:t>
            </a:r>
          </a:p>
        </p:txBody>
      </p:sp>
      <p:pic>
        <p:nvPicPr>
          <p:cNvPr id="10" name="Picture 9">
            <a:extLst>
              <a:ext uri="{FF2B5EF4-FFF2-40B4-BE49-F238E27FC236}">
                <a16:creationId xmlns:a16="http://schemas.microsoft.com/office/drawing/2014/main" id="{307F23AF-2685-42B8-ACD3-5FCEA31EBD0D}"/>
              </a:ext>
            </a:extLst>
          </p:cNvPr>
          <p:cNvPicPr>
            <a:picLocks noChangeAspect="1"/>
          </p:cNvPicPr>
          <p:nvPr/>
        </p:nvPicPr>
        <p:blipFill>
          <a:blip r:embed="rId4"/>
          <a:stretch>
            <a:fillRect/>
          </a:stretch>
        </p:blipFill>
        <p:spPr>
          <a:xfrm>
            <a:off x="7220373" y="3636867"/>
            <a:ext cx="4021124" cy="2675033"/>
          </a:xfrm>
          <a:prstGeom prst="rect">
            <a:avLst/>
          </a:prstGeom>
          <a:solidFill>
            <a:srgbClr val="FFFFFF">
              <a:shade val="85000"/>
            </a:srgbClr>
          </a:solidFill>
          <a:ln w="88900" cap="sq">
            <a:solidFill>
              <a:srgbClr val="FFFFFF"/>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785213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6A3326-B53E-455D-9CDC-1F44A02A0A1D}"/>
              </a:ext>
            </a:extLst>
          </p:cNvPr>
          <p:cNvSpPr>
            <a:spLocks noGrp="1"/>
          </p:cNvSpPr>
          <p:nvPr>
            <p:ph type="ctrTitle"/>
          </p:nvPr>
        </p:nvSpPr>
        <p:spPr>
          <a:xfrm>
            <a:off x="598310" y="406400"/>
            <a:ext cx="9945511" cy="869244"/>
          </a:xfrm>
        </p:spPr>
        <p:txBody>
          <a:bodyPr>
            <a:normAutofit fontScale="90000"/>
          </a:bodyPr>
          <a:lstStyle/>
          <a:p>
            <a:pPr algn="l"/>
            <a:r>
              <a:rPr lang="en-US" dirty="0">
                <a:latin typeface="Eras Medium ITC" panose="020B0602030504020804" pitchFamily="34" charset="0"/>
              </a:rPr>
              <a:t>Stages of Traditional Bargaining</a:t>
            </a:r>
          </a:p>
        </p:txBody>
      </p:sp>
      <p:sp>
        <p:nvSpPr>
          <p:cNvPr id="6" name="Subtitle 5">
            <a:extLst>
              <a:ext uri="{FF2B5EF4-FFF2-40B4-BE49-F238E27FC236}">
                <a16:creationId xmlns:a16="http://schemas.microsoft.com/office/drawing/2014/main" id="{B3B5FEA0-FC8B-47AA-8F6E-4DFAEE0E91C2}"/>
              </a:ext>
            </a:extLst>
          </p:cNvPr>
          <p:cNvSpPr>
            <a:spLocks noGrp="1"/>
          </p:cNvSpPr>
          <p:nvPr>
            <p:ph type="subTitle" idx="1"/>
          </p:nvPr>
        </p:nvSpPr>
        <p:spPr>
          <a:xfrm>
            <a:off x="598310" y="1603904"/>
            <a:ext cx="6445957" cy="3577696"/>
          </a:xfrm>
        </p:spPr>
        <p:txBody>
          <a:bodyPr/>
          <a:lstStyle/>
          <a:p>
            <a:pPr algn="l"/>
            <a:r>
              <a:rPr lang="en-US" b="1" dirty="0"/>
              <a:t>Preliminary Stage</a:t>
            </a:r>
          </a:p>
          <a:p>
            <a:pPr lvl="1" algn="l"/>
            <a:r>
              <a:rPr lang="en-US" sz="2800" dirty="0"/>
              <a:t>Establish negotiator identity </a:t>
            </a:r>
          </a:p>
          <a:p>
            <a:pPr lvl="1" algn="l"/>
            <a:r>
              <a:rPr lang="en-US" sz="2800" dirty="0"/>
              <a:t>Establish tone for negotiations</a:t>
            </a:r>
          </a:p>
          <a:p>
            <a:pPr algn="l"/>
            <a:r>
              <a:rPr lang="en-US" b="1" dirty="0"/>
              <a:t>Information Stage (Initial proposal/offer)</a:t>
            </a:r>
          </a:p>
          <a:p>
            <a:pPr lvl="1" algn="l"/>
            <a:r>
              <a:rPr lang="en-US" sz="2800" dirty="0"/>
              <a:t>Questioning</a:t>
            </a:r>
          </a:p>
          <a:p>
            <a:pPr lvl="1" algn="l"/>
            <a:r>
              <a:rPr lang="en-US" sz="2800" dirty="0"/>
              <a:t>Listening</a:t>
            </a:r>
          </a:p>
          <a:p>
            <a:pPr lvl="1" algn="l"/>
            <a:r>
              <a:rPr lang="en-US" sz="2800" dirty="0"/>
              <a:t>Offers</a:t>
            </a:r>
          </a:p>
          <a:p>
            <a:pPr lvl="1" algn="l"/>
            <a:r>
              <a:rPr lang="en-US" sz="2800" dirty="0"/>
              <a:t>Control Response</a:t>
            </a:r>
          </a:p>
          <a:p>
            <a:pPr algn="l"/>
            <a:endParaRPr lang="en-US" dirty="0"/>
          </a:p>
        </p:txBody>
      </p:sp>
      <p:pic>
        <p:nvPicPr>
          <p:cNvPr id="7" name="Picture 6">
            <a:extLst>
              <a:ext uri="{FF2B5EF4-FFF2-40B4-BE49-F238E27FC236}">
                <a16:creationId xmlns:a16="http://schemas.microsoft.com/office/drawing/2014/main" id="{ADB441C2-6901-493D-908E-85CBDDEE843D}"/>
              </a:ext>
            </a:extLst>
          </p:cNvPr>
          <p:cNvPicPr>
            <a:picLocks noChangeAspect="1"/>
          </p:cNvPicPr>
          <p:nvPr/>
        </p:nvPicPr>
        <p:blipFill rotWithShape="1">
          <a:blip r:embed="rId3"/>
          <a:srcRect l="30421" t="3410"/>
          <a:stretch/>
        </p:blipFill>
        <p:spPr>
          <a:xfrm>
            <a:off x="8015112" y="1839684"/>
            <a:ext cx="3114852" cy="5828664"/>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900680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6A3326-B53E-455D-9CDC-1F44A02A0A1D}"/>
              </a:ext>
            </a:extLst>
          </p:cNvPr>
          <p:cNvSpPr>
            <a:spLocks noGrp="1"/>
          </p:cNvSpPr>
          <p:nvPr>
            <p:ph type="ctrTitle"/>
          </p:nvPr>
        </p:nvSpPr>
        <p:spPr>
          <a:xfrm>
            <a:off x="598310" y="406400"/>
            <a:ext cx="9945511" cy="869244"/>
          </a:xfrm>
        </p:spPr>
        <p:txBody>
          <a:bodyPr>
            <a:noAutofit/>
          </a:bodyPr>
          <a:lstStyle/>
          <a:p>
            <a:pPr algn="l"/>
            <a:r>
              <a:rPr lang="en-US" sz="4400" dirty="0">
                <a:latin typeface="Eras Medium ITC" panose="020B0602030504020804" pitchFamily="34" charset="0"/>
              </a:rPr>
              <a:t>Stages of Traditional Bargaining, (cont.)</a:t>
            </a:r>
          </a:p>
        </p:txBody>
      </p:sp>
      <p:sp>
        <p:nvSpPr>
          <p:cNvPr id="6" name="Subtitle 5">
            <a:extLst>
              <a:ext uri="{FF2B5EF4-FFF2-40B4-BE49-F238E27FC236}">
                <a16:creationId xmlns:a16="http://schemas.microsoft.com/office/drawing/2014/main" id="{B3B5FEA0-FC8B-47AA-8F6E-4DFAEE0E91C2}"/>
              </a:ext>
            </a:extLst>
          </p:cNvPr>
          <p:cNvSpPr>
            <a:spLocks noGrp="1"/>
          </p:cNvSpPr>
          <p:nvPr>
            <p:ph type="subTitle" idx="1"/>
          </p:nvPr>
        </p:nvSpPr>
        <p:spPr>
          <a:xfrm>
            <a:off x="598310" y="1614310"/>
            <a:ext cx="6724143" cy="3714045"/>
          </a:xfrm>
        </p:spPr>
        <p:txBody>
          <a:bodyPr>
            <a:normAutofit fontScale="92500" lnSpcReduction="20000"/>
          </a:bodyPr>
          <a:lstStyle/>
          <a:p>
            <a:pPr algn="l"/>
            <a:r>
              <a:rPr lang="en-US" b="1" dirty="0"/>
              <a:t>Competitive/Distributive Stage </a:t>
            </a:r>
          </a:p>
          <a:p>
            <a:pPr marL="0" indent="0" algn="l">
              <a:buNone/>
            </a:pPr>
            <a:r>
              <a:rPr lang="en-US" b="1" dirty="0"/>
              <a:t>   (Claiming value of position/proposal)</a:t>
            </a:r>
          </a:p>
          <a:p>
            <a:pPr lvl="1" algn="l"/>
            <a:r>
              <a:rPr lang="en-US" sz="2800" dirty="0"/>
              <a:t>Value claiming</a:t>
            </a:r>
          </a:p>
          <a:p>
            <a:pPr lvl="1" algn="l"/>
            <a:r>
              <a:rPr lang="en-US" sz="2800" dirty="0"/>
              <a:t>Concessions</a:t>
            </a:r>
          </a:p>
          <a:p>
            <a:pPr lvl="1" algn="l"/>
            <a:r>
              <a:rPr lang="en-US" sz="2800" dirty="0"/>
              <a:t>Deal with adversity</a:t>
            </a:r>
          </a:p>
          <a:p>
            <a:pPr lvl="1" algn="l"/>
            <a:r>
              <a:rPr lang="en-US" sz="2800" dirty="0"/>
              <a:t>Power bargaining</a:t>
            </a:r>
          </a:p>
          <a:p>
            <a:pPr algn="l"/>
            <a:r>
              <a:rPr lang="en-US" b="1" dirty="0"/>
              <a:t>Closing Stage (Finalizing options of what can work)</a:t>
            </a:r>
          </a:p>
          <a:p>
            <a:pPr lvl="1" algn="l"/>
            <a:r>
              <a:rPr lang="en-US" sz="2800" dirty="0"/>
              <a:t>Less concessions</a:t>
            </a:r>
          </a:p>
          <a:p>
            <a:pPr lvl="1" algn="l"/>
            <a:r>
              <a:rPr lang="en-US" sz="2800" dirty="0"/>
              <a:t>Increased need for reciprocation</a:t>
            </a:r>
          </a:p>
          <a:p>
            <a:pPr lvl="1" algn="l"/>
            <a:r>
              <a:rPr lang="en-US" sz="2800" dirty="0"/>
              <a:t>Patience and calculated silence</a:t>
            </a:r>
            <a:endParaRPr lang="en-US" dirty="0"/>
          </a:p>
        </p:txBody>
      </p:sp>
      <p:pic>
        <p:nvPicPr>
          <p:cNvPr id="8" name="Picture 7">
            <a:extLst>
              <a:ext uri="{FF2B5EF4-FFF2-40B4-BE49-F238E27FC236}">
                <a16:creationId xmlns:a16="http://schemas.microsoft.com/office/drawing/2014/main" id="{FFD785A3-8B2D-4E53-850B-DDAB71085E48}"/>
              </a:ext>
            </a:extLst>
          </p:cNvPr>
          <p:cNvPicPr>
            <a:picLocks noChangeAspect="1"/>
          </p:cNvPicPr>
          <p:nvPr/>
        </p:nvPicPr>
        <p:blipFill rotWithShape="1">
          <a:blip r:embed="rId3"/>
          <a:srcRect l="22467" r="-44"/>
          <a:stretch/>
        </p:blipFill>
        <p:spPr>
          <a:xfrm>
            <a:off x="7037069" y="1786463"/>
            <a:ext cx="4556621" cy="2936884"/>
          </a:xfrm>
          <a:prstGeom prst="rect">
            <a:avLst/>
          </a:prstGeom>
          <a:solidFill>
            <a:srgbClr val="FFFFFF">
              <a:shade val="85000"/>
            </a:srgbClr>
          </a:solidFill>
          <a:ln w="88900" cap="sq">
            <a:solidFill>
              <a:srgbClr val="FFFFFF"/>
            </a:solidFill>
            <a:miter lim="800000"/>
          </a:ln>
          <a:effectLst>
            <a:outerShdw blurRad="50800" dist="38100" dir="18900000" algn="b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4104017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6A3326-B53E-455D-9CDC-1F44A02A0A1D}"/>
              </a:ext>
            </a:extLst>
          </p:cNvPr>
          <p:cNvSpPr>
            <a:spLocks noGrp="1"/>
          </p:cNvSpPr>
          <p:nvPr>
            <p:ph type="ctrTitle"/>
          </p:nvPr>
        </p:nvSpPr>
        <p:spPr>
          <a:xfrm>
            <a:off x="598310" y="406400"/>
            <a:ext cx="9945511" cy="869244"/>
          </a:xfrm>
        </p:spPr>
        <p:txBody>
          <a:bodyPr>
            <a:noAutofit/>
          </a:bodyPr>
          <a:lstStyle/>
          <a:p>
            <a:pPr algn="l"/>
            <a:r>
              <a:rPr lang="en-US" sz="4400" dirty="0">
                <a:latin typeface="Eras Medium ITC" panose="020B0602030504020804" pitchFamily="34" charset="0"/>
              </a:rPr>
              <a:t>Stages of Traditional Bargaining, (cont.)</a:t>
            </a:r>
          </a:p>
        </p:txBody>
      </p:sp>
      <p:sp>
        <p:nvSpPr>
          <p:cNvPr id="6" name="Subtitle 5">
            <a:extLst>
              <a:ext uri="{FF2B5EF4-FFF2-40B4-BE49-F238E27FC236}">
                <a16:creationId xmlns:a16="http://schemas.microsoft.com/office/drawing/2014/main" id="{B3B5FEA0-FC8B-47AA-8F6E-4DFAEE0E91C2}"/>
              </a:ext>
            </a:extLst>
          </p:cNvPr>
          <p:cNvSpPr>
            <a:spLocks noGrp="1"/>
          </p:cNvSpPr>
          <p:nvPr>
            <p:ph type="subTitle" idx="1"/>
          </p:nvPr>
        </p:nvSpPr>
        <p:spPr>
          <a:xfrm>
            <a:off x="598310" y="1614310"/>
            <a:ext cx="6724143" cy="3714045"/>
          </a:xfrm>
        </p:spPr>
        <p:txBody>
          <a:bodyPr>
            <a:normAutofit fontScale="92500" lnSpcReduction="10000"/>
          </a:bodyPr>
          <a:lstStyle/>
          <a:p>
            <a:pPr algn="l"/>
            <a:r>
              <a:rPr lang="en-US" sz="2600" b="1" dirty="0"/>
              <a:t>Cooperative/Integrative Stage (Maximizing the value of agreement)</a:t>
            </a:r>
          </a:p>
          <a:p>
            <a:pPr marL="914400" lvl="1" indent="-457200" algn="l">
              <a:buFont typeface="Arial" panose="020B0604020202020204" pitchFamily="34" charset="0"/>
              <a:buChar char="•"/>
            </a:pPr>
            <a:r>
              <a:rPr lang="en-US" sz="2800" dirty="0"/>
              <a:t>Advancing interests of all Parties</a:t>
            </a:r>
          </a:p>
          <a:p>
            <a:pPr marL="914400" lvl="1" indent="-457200" algn="l">
              <a:buFont typeface="Arial" panose="020B0604020202020204" pitchFamily="34" charset="0"/>
              <a:buChar char="•"/>
            </a:pPr>
            <a:r>
              <a:rPr lang="en-US" sz="2800" dirty="0"/>
              <a:t>Direct discussions</a:t>
            </a:r>
          </a:p>
          <a:p>
            <a:pPr marL="914400" lvl="1" indent="-457200" algn="l">
              <a:buFont typeface="Arial" panose="020B0604020202020204" pitchFamily="34" charset="0"/>
              <a:buChar char="•"/>
            </a:pPr>
            <a:r>
              <a:rPr lang="en-US" sz="2800" dirty="0"/>
              <a:t>Preserve credibility</a:t>
            </a:r>
          </a:p>
          <a:p>
            <a:pPr marL="914400" lvl="1" indent="-457200" algn="l">
              <a:buFont typeface="Arial" panose="020B0604020202020204" pitchFamily="34" charset="0"/>
              <a:buChar char="•"/>
            </a:pPr>
            <a:r>
              <a:rPr lang="en-US" sz="2800" dirty="0"/>
              <a:t>Explore all alternatives prior to Final Agreement</a:t>
            </a:r>
          </a:p>
          <a:p>
            <a:pPr marL="914400" lvl="1" indent="-457200" algn="l">
              <a:buFont typeface="Arial" panose="020B0604020202020204" pitchFamily="34" charset="0"/>
              <a:buChar char="•"/>
            </a:pPr>
            <a:r>
              <a:rPr lang="en-US" sz="2800" dirty="0"/>
              <a:t>Leave opponent thinking they got a good deal</a:t>
            </a:r>
          </a:p>
          <a:p>
            <a:pPr marL="914400" lvl="1" indent="-457200" algn="l">
              <a:buFont typeface="Arial" panose="020B0604020202020204" pitchFamily="34" charset="0"/>
              <a:buChar char="•"/>
            </a:pPr>
            <a:r>
              <a:rPr lang="en-US" sz="2800" dirty="0"/>
              <a:t>Get it in Writing</a:t>
            </a:r>
          </a:p>
          <a:p>
            <a:pPr lvl="1" algn="l"/>
            <a:endParaRPr lang="en-US" dirty="0"/>
          </a:p>
        </p:txBody>
      </p:sp>
      <p:pic>
        <p:nvPicPr>
          <p:cNvPr id="7" name="Picture 6">
            <a:extLst>
              <a:ext uri="{FF2B5EF4-FFF2-40B4-BE49-F238E27FC236}">
                <a16:creationId xmlns:a16="http://schemas.microsoft.com/office/drawing/2014/main" id="{9933226C-C52B-44A0-9DD5-63D3CA39B82F}"/>
              </a:ext>
            </a:extLst>
          </p:cNvPr>
          <p:cNvPicPr>
            <a:picLocks noChangeAspect="1"/>
          </p:cNvPicPr>
          <p:nvPr/>
        </p:nvPicPr>
        <p:blipFill rotWithShape="1">
          <a:blip r:embed="rId3"/>
          <a:srcRect l="42794"/>
          <a:stretch/>
        </p:blipFill>
        <p:spPr>
          <a:xfrm>
            <a:off x="7322454" y="1970278"/>
            <a:ext cx="4499432" cy="3932686"/>
          </a:xfrm>
          <a:prstGeom prst="rect">
            <a:avLst/>
          </a:prstGeom>
          <a:solidFill>
            <a:srgbClr val="FFFFFF">
              <a:shade val="85000"/>
            </a:srgbClr>
          </a:solidFill>
          <a:ln w="88900" cap="sq">
            <a:solidFill>
              <a:srgbClr val="FFFFFF"/>
            </a:solidFill>
            <a:miter lim="800000"/>
          </a:ln>
          <a:effectLst>
            <a:outerShdw blurRad="50800" dist="38100" dir="18900000" algn="b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116031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6A3326-B53E-455D-9CDC-1F44A02A0A1D}"/>
              </a:ext>
            </a:extLst>
          </p:cNvPr>
          <p:cNvSpPr>
            <a:spLocks noGrp="1"/>
          </p:cNvSpPr>
          <p:nvPr>
            <p:ph type="ctrTitle"/>
          </p:nvPr>
        </p:nvSpPr>
        <p:spPr>
          <a:xfrm>
            <a:off x="598310" y="406400"/>
            <a:ext cx="9945511" cy="869244"/>
          </a:xfrm>
        </p:spPr>
        <p:txBody>
          <a:bodyPr>
            <a:noAutofit/>
          </a:bodyPr>
          <a:lstStyle/>
          <a:p>
            <a:pPr algn="l"/>
            <a:r>
              <a:rPr lang="en-US" sz="4400" dirty="0">
                <a:latin typeface="Eras Medium ITC" panose="020B0602030504020804" pitchFamily="34" charset="0"/>
              </a:rPr>
              <a:t>Effective Negotiation Techniques</a:t>
            </a:r>
          </a:p>
        </p:txBody>
      </p:sp>
      <p:sp>
        <p:nvSpPr>
          <p:cNvPr id="6" name="Subtitle 5">
            <a:extLst>
              <a:ext uri="{FF2B5EF4-FFF2-40B4-BE49-F238E27FC236}">
                <a16:creationId xmlns:a16="http://schemas.microsoft.com/office/drawing/2014/main" id="{B3B5FEA0-FC8B-47AA-8F6E-4DFAEE0E91C2}"/>
              </a:ext>
            </a:extLst>
          </p:cNvPr>
          <p:cNvSpPr>
            <a:spLocks noGrp="1"/>
          </p:cNvSpPr>
          <p:nvPr>
            <p:ph type="subTitle" idx="1"/>
          </p:nvPr>
        </p:nvSpPr>
        <p:spPr>
          <a:xfrm>
            <a:off x="824089" y="1614310"/>
            <a:ext cx="6543520" cy="3714045"/>
          </a:xfrm>
        </p:spPr>
        <p:txBody>
          <a:bodyPr>
            <a:normAutofit fontScale="92500"/>
          </a:bodyPr>
          <a:lstStyle/>
          <a:p>
            <a:pPr marL="400050" indent="-457200" algn="l">
              <a:buFont typeface="Arial" panose="020B0604020202020204" pitchFamily="34" charset="0"/>
              <a:buChar char="•"/>
              <a:defRPr/>
            </a:pPr>
            <a:r>
              <a:rPr lang="en-US" sz="3200" dirty="0"/>
              <a:t>Preparation, preparation, preparation</a:t>
            </a:r>
          </a:p>
          <a:p>
            <a:pPr marL="400050" indent="-457200" algn="l">
              <a:buFont typeface="Arial" panose="020B0604020202020204" pitchFamily="34" charset="0"/>
              <a:buChar char="•"/>
              <a:defRPr/>
            </a:pPr>
            <a:r>
              <a:rPr lang="en-US" sz="3200" dirty="0"/>
              <a:t>Establish rapport</a:t>
            </a:r>
          </a:p>
          <a:p>
            <a:pPr marL="400050" indent="-457200" algn="l">
              <a:buFont typeface="Arial" panose="020B0604020202020204" pitchFamily="34" charset="0"/>
              <a:buChar char="•"/>
              <a:defRPr/>
            </a:pPr>
            <a:r>
              <a:rPr lang="en-US" sz="3200" dirty="0"/>
              <a:t>Attitudinal bargaining: reward cooperation, confront     adversarial approach</a:t>
            </a:r>
          </a:p>
          <a:p>
            <a:pPr marL="400050" indent="-457200" algn="l">
              <a:buFont typeface="Arial" panose="020B0604020202020204" pitchFamily="34" charset="0"/>
              <a:buChar char="•"/>
              <a:defRPr/>
            </a:pPr>
            <a:r>
              <a:rPr lang="en-US" sz="3200" dirty="0"/>
              <a:t>Control your response</a:t>
            </a:r>
          </a:p>
          <a:p>
            <a:pPr marL="400050" indent="-457200" algn="l">
              <a:buFont typeface="Arial" panose="020B0604020202020204" pitchFamily="34" charset="0"/>
              <a:buChar char="•"/>
              <a:defRPr/>
            </a:pPr>
            <a:r>
              <a:rPr lang="en-US" sz="3200" dirty="0"/>
              <a:t>Find and use leverage</a:t>
            </a:r>
          </a:p>
          <a:p>
            <a:pPr lvl="1" algn="l"/>
            <a:endParaRPr lang="en-US" dirty="0"/>
          </a:p>
        </p:txBody>
      </p:sp>
      <p:pic>
        <p:nvPicPr>
          <p:cNvPr id="8" name="Picture 7">
            <a:extLst>
              <a:ext uri="{FF2B5EF4-FFF2-40B4-BE49-F238E27FC236}">
                <a16:creationId xmlns:a16="http://schemas.microsoft.com/office/drawing/2014/main" id="{21C7E49F-47EC-4883-AF85-B32507093AB8}"/>
              </a:ext>
            </a:extLst>
          </p:cNvPr>
          <p:cNvPicPr>
            <a:picLocks noChangeAspect="1"/>
          </p:cNvPicPr>
          <p:nvPr/>
        </p:nvPicPr>
        <p:blipFill>
          <a:blip r:embed="rId3"/>
          <a:stretch>
            <a:fillRect/>
          </a:stretch>
        </p:blipFill>
        <p:spPr>
          <a:xfrm>
            <a:off x="6900397" y="2506696"/>
            <a:ext cx="4994543" cy="3567531"/>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40262900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GE Power Point Template" id="{A12034AD-029F-47A4-B0A6-C24DD15AFD80}" vid="{F27EBA32-BFE2-4039-BC76-9821B84C7C62}"/>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W Template AH.Presentation.potx" id="{87A82AD5-2E89-4F50-858C-08AC81B3944D}" vid="{EDDAE092-EDD1-48BA-9FE5-D3A7EA495BA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DCD8B5DC98D843A56EAE805B5371B1" ma:contentTypeVersion="15" ma:contentTypeDescription="Create a new document." ma:contentTypeScope="" ma:versionID="bbe6292f4f3fd68bb9799def09418d83">
  <xsd:schema xmlns:xsd="http://www.w3.org/2001/XMLSchema" xmlns:xs="http://www.w3.org/2001/XMLSchema" xmlns:p="http://schemas.microsoft.com/office/2006/metadata/properties" xmlns:ns2="5c2919e8-9267-4d7c-854b-71cf24d01ed1" xmlns:ns3="ef371143-3c96-4e19-801d-8a34e0f73e72" targetNamespace="http://schemas.microsoft.com/office/2006/metadata/properties" ma:root="true" ma:fieldsID="40e9d0b134237ce2f2ae972336e16452" ns2:_="" ns3:_="">
    <xsd:import namespace="5c2919e8-9267-4d7c-854b-71cf24d01ed1"/>
    <xsd:import namespace="ef371143-3c96-4e19-801d-8a34e0f73e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Status" minOccurs="0"/>
                <xsd:element ref="ns2:Date" minOccurs="0"/>
                <xsd:element ref="ns2:MediaLengthInSeconds" minOccurs="0"/>
                <xsd:element ref="ns2:Appro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2919e8-9267-4d7c-854b-71cf24d01e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Status" ma:index="18" nillable="true" ma:displayName="Status" ma:default="In progress" ma:internalName="Status">
      <xsd:simpleType>
        <xsd:restriction base="dms:Unknown">
          <xsd:enumeration value="In progress"/>
          <xsd:enumeration value="Review"/>
          <xsd:enumeration value="Final draft"/>
        </xsd:restriction>
      </xsd:simpleType>
    </xsd:element>
    <xsd:element name="Date" ma:index="19" nillable="true" ma:displayName="Date" ma:format="DateOnly" ma:internalName="Date">
      <xsd:simpleType>
        <xsd:restriction base="dms:DateTime"/>
      </xsd:simpleType>
    </xsd:element>
    <xsd:element name="MediaLengthInSeconds" ma:index="20" nillable="true" ma:displayName="Length (seconds)" ma:internalName="MediaLengthInSeconds" ma:readOnly="true">
      <xsd:simpleType>
        <xsd:restriction base="dms:Unknown"/>
      </xsd:simpleType>
    </xsd:element>
    <xsd:element name="Approved" ma:index="21" nillable="true" ma:displayName="Approved" ma:default="Enter Choice #1" ma:internalName="Approved">
      <xsd:simpleType>
        <xsd:restriction base="dms:Unknown">
          <xsd:enumeration value="Enter Choice #1"/>
          <xsd:enumeration value="Enter Choice #2"/>
          <xsd:enumeration value="Enter Choice #3"/>
        </xsd:restriction>
      </xsd:simpleType>
    </xsd:element>
  </xsd:schema>
  <xsd:schema xmlns:xsd="http://www.w3.org/2001/XMLSchema" xmlns:xs="http://www.w3.org/2001/XMLSchema" xmlns:dms="http://schemas.microsoft.com/office/2006/documentManagement/types" xmlns:pc="http://schemas.microsoft.com/office/infopath/2007/PartnerControls" targetNamespace="ef371143-3c96-4e19-801d-8a34e0f73e7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proved xmlns="5c2919e8-9267-4d7c-854b-71cf24d01ed1">Enter Choice #1</Approved>
    <Date xmlns="5c2919e8-9267-4d7c-854b-71cf24d01ed1" xsi:nil="true"/>
    <Status xmlns="5c2919e8-9267-4d7c-854b-71cf24d01ed1">In progress</Status>
    <SharedWithUsers xmlns="ef371143-3c96-4e19-801d-8a34e0f73e72">
      <UserInfo>
        <DisplayName/>
        <AccountId xsi:nil="true"/>
        <AccountType/>
      </UserInfo>
    </SharedWithUsers>
  </documentManagement>
</p:properties>
</file>

<file path=customXml/itemProps1.xml><?xml version="1.0" encoding="utf-8"?>
<ds:datastoreItem xmlns:ds="http://schemas.openxmlformats.org/officeDocument/2006/customXml" ds:itemID="{996B8220-BD92-4288-ADAA-13C4C23B07A7}">
  <ds:schemaRefs>
    <ds:schemaRef ds:uri="http://schemas.microsoft.com/sharepoint/v3/contenttype/forms"/>
  </ds:schemaRefs>
</ds:datastoreItem>
</file>

<file path=customXml/itemProps2.xml><?xml version="1.0" encoding="utf-8"?>
<ds:datastoreItem xmlns:ds="http://schemas.openxmlformats.org/officeDocument/2006/customXml" ds:itemID="{D8B216AA-FFC8-409B-8A8D-E70ED5C2FE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2919e8-9267-4d7c-854b-71cf24d01ed1"/>
    <ds:schemaRef ds:uri="ef371143-3c96-4e19-801d-8a34e0f73e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4472BB-56F6-4A67-B397-D7B7318A09F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ef371143-3c96-4e19-801d-8a34e0f73e72"/>
    <ds:schemaRef ds:uri="5c2919e8-9267-4d7c-854b-71cf24d01ed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459</TotalTime>
  <Words>1901</Words>
  <Application>Microsoft Office PowerPoint</Application>
  <PresentationFormat>Widescreen</PresentationFormat>
  <Paragraphs>255</Paragraphs>
  <Slides>32</Slides>
  <Notes>23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32</vt:i4>
      </vt:variant>
    </vt:vector>
  </HeadingPairs>
  <TitlesOfParts>
    <vt:vector size="45" baseType="lpstr">
      <vt:lpstr>Arial</vt:lpstr>
      <vt:lpstr>Calibri</vt:lpstr>
      <vt:lpstr>Calibri Light</vt:lpstr>
      <vt:lpstr>Courier New</vt:lpstr>
      <vt:lpstr>Eras Medium ITC</vt:lpstr>
      <vt:lpstr>Gill Sans Ultra Bold</vt:lpstr>
      <vt:lpstr>Helvetica Neue</vt:lpstr>
      <vt:lpstr>Helvetica Neue Condensed</vt:lpstr>
      <vt:lpstr>Wingdings</vt:lpstr>
      <vt:lpstr>1_Office Theme</vt:lpstr>
      <vt:lpstr>2_Custom Design</vt:lpstr>
      <vt:lpstr>Office Theme</vt:lpstr>
      <vt:lpstr>Office Theme</vt:lpstr>
      <vt:lpstr>Organizing for Power</vt:lpstr>
      <vt:lpstr>Module 2: Negotiation Skills</vt:lpstr>
      <vt:lpstr>Module 2 Overview</vt:lpstr>
      <vt:lpstr>Poll Question </vt:lpstr>
      <vt:lpstr>Negotiation Methods</vt:lpstr>
      <vt:lpstr>Stages of Traditional Bargaining</vt:lpstr>
      <vt:lpstr>Stages of Traditional Bargaining, (cont.)</vt:lpstr>
      <vt:lpstr>Stages of Traditional Bargaining, (cont.)</vt:lpstr>
      <vt:lpstr>Effective Negotiation Techniques</vt:lpstr>
      <vt:lpstr>Negotiation Methods</vt:lpstr>
      <vt:lpstr>Poll Question </vt:lpstr>
      <vt:lpstr>What is Interest-Based Bargaining?</vt:lpstr>
      <vt:lpstr>What is Interest-Based Bargaining? (cont.)</vt:lpstr>
      <vt:lpstr>What is Interest-Based Bargaining? (cont.)</vt:lpstr>
      <vt:lpstr>What is Interest-Based Bargaining? (cont.)</vt:lpstr>
      <vt:lpstr>What is Interest-Based Bargaining? (cont.)</vt:lpstr>
      <vt:lpstr>What is Interest-Based Bargaining? (cont.)</vt:lpstr>
      <vt:lpstr>Six Principles of Interest-Based Bargaining</vt:lpstr>
      <vt:lpstr>What is required to be successful? </vt:lpstr>
      <vt:lpstr>IBB Getting Started</vt:lpstr>
      <vt:lpstr>IBB Training</vt:lpstr>
      <vt:lpstr>IBB Joint Start-up Meeting</vt:lpstr>
      <vt:lpstr>IBB: The Process</vt:lpstr>
      <vt:lpstr>IBB: Interest vs. Positions</vt:lpstr>
      <vt:lpstr>IBB: Interest vs. Positions (cont.)</vt:lpstr>
      <vt:lpstr>IBB Process: Steps In Interest Based Bargaining</vt:lpstr>
      <vt:lpstr>Techniques, Tactics &amp; Strategies</vt:lpstr>
      <vt:lpstr>IBB: Effective Negotiation Techniques</vt:lpstr>
      <vt:lpstr>IBB: Effective Negotiation Techniques (cont.)</vt:lpstr>
      <vt:lpstr>IBB: Building Consensus</vt:lpstr>
      <vt:lpstr>IBB: Building Consensus</vt:lpstr>
      <vt:lpstr>Poll Question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Organizing for Power</dc:title>
  <dc:creator>David Neun</dc:creator>
  <cp:lastModifiedBy>Megan Fissel</cp:lastModifiedBy>
  <cp:revision>53</cp:revision>
  <dcterms:created xsi:type="dcterms:W3CDTF">2016-11-22T16:37:44Z</dcterms:created>
  <dcterms:modified xsi:type="dcterms:W3CDTF">2021-07-20T16:49:24Z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0x010100FFDCD8B5DC98D843A56EAE805B5371B1</vt:lpwstr>
  </property>
  <property fmtid="{D5CDD505-2E9C-101B-9397-08002B2CF9AE}" pid="3" name="Order">
    <vt:r8>1885700</vt:r8>
  </property>
  <property fmtid="{D5CDD505-2E9C-101B-9397-08002B2CF9AE}" pid="4" name="_ExtendedDescription">
    <vt:lpwstr/>
  </property>
  <property fmtid="{D5CDD505-2E9C-101B-9397-08002B2CF9AE}" pid="5" name="ComplianceAssetId">
    <vt:lpwstr/>
  </property>
  <property fmtid="{D5CDD505-2E9C-101B-9397-08002B2CF9AE}" pid="6" name="ArticulateGUID">
    <vt:lpwstr>A0CDB661-83C1-4834-B9AB-C18B8FC6106F</vt:lpwstr>
  </property>
  <property fmtid="{D5CDD505-2E9C-101B-9397-08002B2CF9AE}" pid="7" name="ArticulatePath">
    <vt:lpwstr>https://afgenational.sharepoint.com/sites/FieldServicesandEducation/Shared Documents/NOW Strategic Bargaining &amp; Negotiation Skills/CB2 Module 2 PPT Negotiation Methods</vt:lpwstr>
  </property>
</Properties>
</file>